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93" r:id="rId4"/>
    <p:sldId id="258" r:id="rId5"/>
    <p:sldId id="259" r:id="rId6"/>
    <p:sldId id="262" r:id="rId7"/>
    <p:sldId id="261" r:id="rId8"/>
    <p:sldId id="260" r:id="rId9"/>
    <p:sldId id="263" r:id="rId10"/>
    <p:sldId id="294" r:id="rId11"/>
    <p:sldId id="264" r:id="rId12"/>
    <p:sldId id="265" r:id="rId13"/>
    <p:sldId id="266" r:id="rId14"/>
    <p:sldId id="267" r:id="rId15"/>
    <p:sldId id="268" r:id="rId16"/>
    <p:sldId id="299" r:id="rId17"/>
    <p:sldId id="270" r:id="rId18"/>
    <p:sldId id="271" r:id="rId19"/>
    <p:sldId id="288" r:id="rId20"/>
    <p:sldId id="289" r:id="rId21"/>
    <p:sldId id="290" r:id="rId22"/>
    <p:sldId id="291" r:id="rId23"/>
    <p:sldId id="302" r:id="rId24"/>
    <p:sldId id="303" r:id="rId25"/>
    <p:sldId id="278" r:id="rId26"/>
    <p:sldId id="279" r:id="rId27"/>
    <p:sldId id="280" r:id="rId28"/>
    <p:sldId id="295" r:id="rId29"/>
    <p:sldId id="292" r:id="rId30"/>
    <p:sldId id="298" r:id="rId31"/>
    <p:sldId id="300" r:id="rId32"/>
    <p:sldId id="301" r:id="rId33"/>
    <p:sldId id="296" r:id="rId34"/>
    <p:sldId id="281" r:id="rId35"/>
    <p:sldId id="282" r:id="rId36"/>
    <p:sldId id="297" r:id="rId37"/>
    <p:sldId id="283" r:id="rId38"/>
    <p:sldId id="284" r:id="rId39"/>
    <p:sldId id="285" r:id="rId40"/>
    <p:sldId id="286" r:id="rId41"/>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2640"/>
    <a:srgbClr val="422C16"/>
    <a:srgbClr val="0C788E"/>
    <a:srgbClr val="025198"/>
    <a:srgbClr val="000099"/>
    <a:srgbClr val="1C1C1C"/>
    <a:srgbClr val="660066"/>
    <a:srgbClr val="000058"/>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22" autoAdjust="0"/>
    <p:restoredTop sz="76923" autoAdjust="0"/>
  </p:normalViewPr>
  <p:slideViewPr>
    <p:cSldViewPr>
      <p:cViewPr varScale="1">
        <p:scale>
          <a:sx n="65" d="100"/>
          <a:sy n="65" d="100"/>
        </p:scale>
        <p:origin x="151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B51542-8184-403A-9107-8069CAC2A911}" type="datetimeFigureOut">
              <a:rPr lang="zh-CN" altLang="en-US" smtClean="0"/>
              <a:t>2017/5/16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A683E1-9011-4FF1-91A9-45C42F85D6FE}" type="slidenum">
              <a:rPr lang="zh-CN" altLang="en-US" smtClean="0"/>
              <a:t>‹#›</a:t>
            </a:fld>
            <a:endParaRPr lang="zh-CN" altLang="en-US"/>
          </a:p>
        </p:txBody>
      </p:sp>
    </p:spTree>
    <p:extLst>
      <p:ext uri="{BB962C8B-B14F-4D97-AF65-F5344CB8AC3E}">
        <p14:creationId xmlns:p14="http://schemas.microsoft.com/office/powerpoint/2010/main" val="1545897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a:t>
            </a:r>
            <a:r>
              <a:rPr lang="en-US" altLang="zh-CN" baseline="0" dirty="0" smtClean="0"/>
              <a:t> paper main explores the connection between metagenomics read assignment and the quantification of transcripts from RNA-</a:t>
            </a:r>
            <a:r>
              <a:rPr lang="en-US" altLang="zh-CN" baseline="0" dirty="0" err="1" smtClean="0"/>
              <a:t>Seq</a:t>
            </a:r>
            <a:r>
              <a:rPr lang="en-US" altLang="zh-CN" baseline="0" dirty="0" smtClean="0"/>
              <a:t> data. In particular, it shows that the recent idea of </a:t>
            </a:r>
            <a:r>
              <a:rPr lang="en-US" altLang="zh-CN" baseline="0" dirty="0" err="1" smtClean="0"/>
              <a:t>pseudoalignment</a:t>
            </a:r>
            <a:r>
              <a:rPr lang="en-US" altLang="zh-CN" baseline="0" dirty="0" smtClean="0"/>
              <a:t> introduced in RNA-</a:t>
            </a:r>
            <a:r>
              <a:rPr lang="en-US" altLang="zh-CN" baseline="0" dirty="0" err="1" smtClean="0"/>
              <a:t>Seq</a:t>
            </a:r>
            <a:r>
              <a:rPr lang="en-US" altLang="zh-CN" baseline="0" dirty="0" smtClean="0"/>
              <a:t> context is suitable in the metagenomics setting. </a:t>
            </a:r>
          </a:p>
          <a:p>
            <a:endParaRPr lang="en-US" altLang="zh-CN" baseline="0" dirty="0" smtClean="0"/>
          </a:p>
          <a:p>
            <a:r>
              <a:rPr lang="en-US" altLang="zh-CN" baseline="0" dirty="0" smtClean="0"/>
              <a:t>As for me, this paper is a summary of most of the state of art programs in discussing the read assignment technology in bioinformatics. It summarizes the performance of these programs and analyze the pros and cons of each programs, which is already discussed in detailed throughout  this course.</a:t>
            </a:r>
            <a:endParaRPr lang="en-US" altLang="zh-CN" baseline="0" dirty="0" smtClean="0"/>
          </a:p>
        </p:txBody>
      </p:sp>
      <p:sp>
        <p:nvSpPr>
          <p:cNvPr id="4" name="灯片编号占位符 3"/>
          <p:cNvSpPr>
            <a:spLocks noGrp="1"/>
          </p:cNvSpPr>
          <p:nvPr>
            <p:ph type="sldNum" sz="quarter" idx="10"/>
          </p:nvPr>
        </p:nvSpPr>
        <p:spPr/>
        <p:txBody>
          <a:bodyPr/>
          <a:lstStyle/>
          <a:p>
            <a:fld id="{DEA683E1-9011-4FF1-91A9-45C42F85D6FE}" type="slidenum">
              <a:rPr lang="zh-CN" altLang="en-US" smtClean="0"/>
              <a:t>1</a:t>
            </a:fld>
            <a:endParaRPr lang="zh-CN" altLang="en-US"/>
          </a:p>
        </p:txBody>
      </p:sp>
    </p:spTree>
    <p:extLst>
      <p:ext uri="{BB962C8B-B14F-4D97-AF65-F5344CB8AC3E}">
        <p14:creationId xmlns:p14="http://schemas.microsoft.com/office/powerpoint/2010/main" val="3017181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Lets move on the methods</a:t>
            </a:r>
            <a:r>
              <a:rPr lang="en-US" altLang="zh-CN" baseline="0" dirty="0" smtClean="0"/>
              <a:t> used in this paper and evaluates the results using </a:t>
            </a:r>
            <a:r>
              <a:rPr lang="en-US" altLang="zh-CN" baseline="0" dirty="0" err="1" smtClean="0"/>
              <a:t>metakallisto</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EA683E1-9011-4FF1-91A9-45C42F85D6FE}" type="slidenum">
              <a:rPr lang="zh-CN" altLang="en-US" smtClean="0"/>
              <a:t>10</a:t>
            </a:fld>
            <a:endParaRPr lang="zh-CN" altLang="en-US"/>
          </a:p>
        </p:txBody>
      </p:sp>
    </p:spTree>
    <p:extLst>
      <p:ext uri="{BB962C8B-B14F-4D97-AF65-F5344CB8AC3E}">
        <p14:creationId xmlns:p14="http://schemas.microsoft.com/office/powerpoint/2010/main" val="595769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There are two</a:t>
            </a:r>
            <a:r>
              <a:rPr lang="en-US" altLang="zh-CN" baseline="0" dirty="0" smtClean="0"/>
              <a:t> parts we are going to discuss, and I will cover the first part which is the hypothesis test and leave </a:t>
            </a:r>
            <a:r>
              <a:rPr lang="en-US" altLang="zh-CN" baseline="0" dirty="0" err="1" smtClean="0"/>
              <a:t>xiyuan</a:t>
            </a:r>
            <a:r>
              <a:rPr lang="en-US" altLang="zh-CN" baseline="0" dirty="0" smtClean="0"/>
              <a:t> to continue our presentation.</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EA683E1-9011-4FF1-91A9-45C42F85D6FE}" type="slidenum">
              <a:rPr lang="zh-CN" altLang="en-US" smtClean="0"/>
              <a:t>11</a:t>
            </a:fld>
            <a:endParaRPr lang="zh-CN" altLang="en-US"/>
          </a:p>
        </p:txBody>
      </p:sp>
    </p:spTree>
    <p:extLst>
      <p:ext uri="{BB962C8B-B14F-4D97-AF65-F5344CB8AC3E}">
        <p14:creationId xmlns:p14="http://schemas.microsoft.com/office/powerpoint/2010/main" val="1719826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a:t>
            </a:r>
            <a:r>
              <a:rPr lang="en-US" altLang="zh-CN" baseline="0" dirty="0" smtClean="0"/>
              <a:t> assumption is quite simple: can we apply RNA-</a:t>
            </a:r>
            <a:r>
              <a:rPr lang="en-US" altLang="zh-CN" baseline="0" dirty="0" err="1" smtClean="0"/>
              <a:t>Seq</a:t>
            </a:r>
            <a:r>
              <a:rPr lang="en-US" altLang="zh-CN" baseline="0" dirty="0" smtClean="0"/>
              <a:t> quantification methods into metagenomics setting. The answer is yes and here goes the thorough explanations. </a:t>
            </a:r>
          </a:p>
          <a:p>
            <a:endParaRPr lang="en-US" altLang="zh-CN" baseline="0" dirty="0" smtClean="0"/>
          </a:p>
          <a:p>
            <a:r>
              <a:rPr lang="en-US" altLang="zh-CN" baseline="0" dirty="0" smtClean="0"/>
              <a:t>We first examine the performance of </a:t>
            </a:r>
            <a:r>
              <a:rPr lang="en-US" altLang="zh-CN" baseline="0" dirty="0" err="1" smtClean="0"/>
              <a:t>eXpress</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EA683E1-9011-4FF1-91A9-45C42F85D6FE}" type="slidenum">
              <a:rPr lang="zh-CN" altLang="en-US" smtClean="0"/>
              <a:t>12</a:t>
            </a:fld>
            <a:endParaRPr lang="zh-CN" altLang="en-US"/>
          </a:p>
        </p:txBody>
      </p:sp>
    </p:spTree>
    <p:extLst>
      <p:ext uri="{BB962C8B-B14F-4D97-AF65-F5344CB8AC3E}">
        <p14:creationId xmlns:p14="http://schemas.microsoft.com/office/powerpoint/2010/main" val="1652867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program</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implements a streaming EM algorithm for RNA-</a:t>
            </a:r>
            <a:r>
              <a:rPr lang="en-US" sz="1200" kern="1200" dirty="0" err="1" smtClean="0">
                <a:solidFill>
                  <a:schemeClr val="tx1"/>
                </a:solidFill>
                <a:effectLst/>
                <a:latin typeface="+mn-lt"/>
                <a:ea typeface="+mn-ea"/>
                <a:cs typeface="+mn-cs"/>
              </a:rPr>
              <a:t>Seq</a:t>
            </a:r>
            <a:r>
              <a:rPr lang="en-US" sz="1200" kern="1200" dirty="0" smtClean="0">
                <a:solidFill>
                  <a:schemeClr val="tx1"/>
                </a:solidFill>
                <a:effectLst/>
                <a:latin typeface="+mn-lt"/>
                <a:ea typeface="+mn-ea"/>
                <a:cs typeface="+mn-cs"/>
              </a:rPr>
              <a:t> read assignment from alignments</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 </a:t>
            </a:r>
            <a:endParaRPr lang="en-US" altLang="zh-CN" sz="120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Xpress uses a streaming algorithm with linear run time and constant memory use. It can determine abundances of sequenced molecules in real time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A683E1-9011-4FF1-91A9-45C42F85D6FE}" type="slidenum">
              <a:rPr lang="zh-CN" altLang="en-US" smtClean="0"/>
              <a:t>13</a:t>
            </a:fld>
            <a:endParaRPr lang="zh-CN" altLang="en-US"/>
          </a:p>
        </p:txBody>
      </p:sp>
    </p:spTree>
    <p:extLst>
      <p:ext uri="{BB962C8B-B14F-4D97-AF65-F5344CB8AC3E}">
        <p14:creationId xmlns:p14="http://schemas.microsoft.com/office/powerpoint/2010/main" val="1333428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major problem with </a:t>
            </a:r>
            <a:r>
              <a:rPr lang="en-US" sz="1200" kern="1200" dirty="0" err="1" smtClean="0">
                <a:solidFill>
                  <a:schemeClr val="tx1"/>
                </a:solidFill>
                <a:effectLst/>
                <a:latin typeface="+mn-lt"/>
                <a:ea typeface="+mn-ea"/>
                <a:cs typeface="+mn-cs"/>
              </a:rPr>
              <a:t>GASiC</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eXpress</a:t>
            </a:r>
            <a:r>
              <a:rPr lang="en-US" sz="1200" kern="1200" dirty="0" smtClean="0">
                <a:solidFill>
                  <a:schemeClr val="tx1"/>
                </a:solidFill>
                <a:effectLst/>
                <a:latin typeface="+mn-lt"/>
                <a:ea typeface="+mn-ea"/>
                <a:cs typeface="+mn-cs"/>
              </a:rPr>
              <a:t> is that the alignments they require are</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slow to generate. The alignments, made with Bowtie2 [Langmead and </a:t>
            </a:r>
            <a:r>
              <a:rPr lang="en-US" sz="1200" kern="1200" dirty="0" err="1" smtClean="0">
                <a:solidFill>
                  <a:schemeClr val="tx1"/>
                </a:solidFill>
                <a:effectLst/>
                <a:latin typeface="+mn-lt"/>
                <a:ea typeface="+mn-ea"/>
                <a:cs typeface="+mn-cs"/>
              </a:rPr>
              <a:t>Salzberg</a:t>
            </a:r>
            <a:r>
              <a:rPr lang="en-US" sz="1200" kern="1200" dirty="0" smtClean="0">
                <a:solidFill>
                  <a:schemeClr val="tx1"/>
                </a:solidFill>
                <a:effectLst/>
                <a:latin typeface="+mn-lt"/>
                <a:ea typeface="+mn-ea"/>
                <a:cs typeface="+mn-cs"/>
              </a:rPr>
              <a:t>, 2012],</a:t>
            </a:r>
          </a:p>
          <a:p>
            <a:r>
              <a:rPr lang="en-US" sz="1200" kern="1200" dirty="0" smtClean="0">
                <a:solidFill>
                  <a:schemeClr val="tx1"/>
                </a:solidFill>
                <a:effectLst/>
                <a:latin typeface="+mn-lt"/>
                <a:ea typeface="+mn-ea"/>
                <a:cs typeface="+mn-cs"/>
              </a:rPr>
              <a:t>took days. As reported in [Wood and </a:t>
            </a:r>
            <a:r>
              <a:rPr lang="en-US" sz="1200" kern="1200" dirty="0" err="1" smtClean="0">
                <a:solidFill>
                  <a:schemeClr val="tx1"/>
                </a:solidFill>
                <a:effectLst/>
                <a:latin typeface="+mn-lt"/>
                <a:ea typeface="+mn-ea"/>
                <a:cs typeface="+mn-cs"/>
              </a:rPr>
              <a:t>Salzberg</a:t>
            </a:r>
            <a:r>
              <a:rPr lang="en-US" sz="1200" kern="1200" dirty="0" smtClean="0">
                <a:solidFill>
                  <a:schemeClr val="tx1"/>
                </a:solidFill>
                <a:effectLst/>
                <a:latin typeface="+mn-lt"/>
                <a:ea typeface="+mn-ea"/>
                <a:cs typeface="+mn-cs"/>
              </a:rPr>
              <a:t>, 2014], Kraken was much faster on the</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data, taking only 22 minutes 38s. </a:t>
            </a:r>
            <a:endParaRPr lang="en-US" dirty="0"/>
          </a:p>
        </p:txBody>
      </p:sp>
      <p:sp>
        <p:nvSpPr>
          <p:cNvPr id="4" name="Slide Number Placeholder 3"/>
          <p:cNvSpPr>
            <a:spLocks noGrp="1"/>
          </p:cNvSpPr>
          <p:nvPr>
            <p:ph type="sldNum" sz="quarter" idx="10"/>
          </p:nvPr>
        </p:nvSpPr>
        <p:spPr/>
        <p:txBody>
          <a:bodyPr/>
          <a:lstStyle/>
          <a:p>
            <a:fld id="{DEA683E1-9011-4FF1-91A9-45C42F85D6FE}" type="slidenum">
              <a:rPr lang="zh-CN" altLang="en-US" smtClean="0"/>
              <a:t>16</a:t>
            </a:fld>
            <a:endParaRPr lang="zh-CN" altLang="en-US"/>
          </a:p>
        </p:txBody>
      </p:sp>
    </p:spTree>
    <p:extLst>
      <p:ext uri="{BB962C8B-B14F-4D97-AF65-F5344CB8AC3E}">
        <p14:creationId xmlns:p14="http://schemas.microsoft.com/office/powerpoint/2010/main" val="1155373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also tested CLARK [</a:t>
            </a:r>
            <a:r>
              <a:rPr lang="en-US" sz="1200" kern="1200" dirty="0" err="1" smtClean="0">
                <a:solidFill>
                  <a:schemeClr val="tx1"/>
                </a:solidFill>
                <a:effectLst/>
                <a:latin typeface="+mn-lt"/>
                <a:ea typeface="+mn-ea"/>
                <a:cs typeface="+mn-cs"/>
              </a:rPr>
              <a:t>Ounit</a:t>
            </a:r>
            <a:r>
              <a:rPr lang="en-US" sz="1200" kern="1200" dirty="0" smtClean="0">
                <a:solidFill>
                  <a:schemeClr val="tx1"/>
                </a:solidFill>
                <a:effectLst/>
                <a:latin typeface="+mn-lt"/>
                <a:ea typeface="+mn-ea"/>
                <a:cs typeface="+mn-cs"/>
              </a:rPr>
              <a:t> et al., 2015], another</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recently published k-</a:t>
            </a:r>
            <a:r>
              <a:rPr lang="en-US" sz="1200" kern="1200" dirty="0" err="1" smtClean="0">
                <a:solidFill>
                  <a:schemeClr val="tx1"/>
                </a:solidFill>
                <a:effectLst/>
                <a:latin typeface="+mn-lt"/>
                <a:ea typeface="+mn-ea"/>
                <a:cs typeface="+mn-cs"/>
              </a:rPr>
              <a:t>mer</a:t>
            </a:r>
            <a:r>
              <a:rPr lang="en-US" sz="1200" kern="1200" dirty="0" smtClean="0">
                <a:solidFill>
                  <a:schemeClr val="tx1"/>
                </a:solidFill>
                <a:effectLst/>
                <a:latin typeface="+mn-lt"/>
                <a:ea typeface="+mn-ea"/>
                <a:cs typeface="+mn-cs"/>
              </a:rPr>
              <a:t> based assignment tool and, in agreement with the benchmarks</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a:t>
            </a:r>
            <a:r>
              <a:rPr lang="en-US" sz="1200" kern="1200" dirty="0" err="1" smtClean="0">
                <a:solidFill>
                  <a:schemeClr val="tx1"/>
                </a:solidFill>
                <a:effectLst/>
                <a:latin typeface="+mn-lt"/>
                <a:ea typeface="+mn-ea"/>
                <a:cs typeface="+mn-cs"/>
              </a:rPr>
              <a:t>Lindgreen</a:t>
            </a:r>
            <a:r>
              <a:rPr lang="en-US" sz="1200" kern="1200" dirty="0" smtClean="0">
                <a:solidFill>
                  <a:schemeClr val="tx1"/>
                </a:solidFill>
                <a:effectLst/>
                <a:latin typeface="+mn-lt"/>
                <a:ea typeface="+mn-ea"/>
                <a:cs typeface="+mn-cs"/>
              </a:rPr>
              <a:t> et al., 2015], we found it to be slightly faster taking 20 minutes 30s. However, as seen in Table 1, both Kraken and CLARK have </a:t>
            </a:r>
            <a:r>
              <a:rPr lang="en-US" sz="1200" kern="1200" dirty="0" err="1" smtClean="0">
                <a:solidFill>
                  <a:schemeClr val="tx1"/>
                </a:solidFill>
                <a:effectLst/>
                <a:latin typeface="+mn-lt"/>
                <a:ea typeface="+mn-ea"/>
                <a:cs typeface="+mn-cs"/>
              </a:rPr>
              <a:t>signicantly</a:t>
            </a:r>
            <a:r>
              <a:rPr lang="en-US" sz="1200" kern="1200" dirty="0" smtClean="0">
                <a:solidFill>
                  <a:schemeClr val="tx1"/>
                </a:solidFill>
                <a:effectLst/>
                <a:latin typeface="+mn-lt"/>
                <a:ea typeface="+mn-ea"/>
                <a:cs typeface="+mn-cs"/>
              </a:rPr>
              <a:t> worse performance</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than both </a:t>
            </a:r>
            <a:r>
              <a:rPr lang="en-US" sz="1200" kern="1200" dirty="0" err="1" smtClean="0">
                <a:solidFill>
                  <a:schemeClr val="tx1"/>
                </a:solidFill>
                <a:effectLst/>
                <a:latin typeface="+mn-lt"/>
                <a:ea typeface="+mn-ea"/>
                <a:cs typeface="+mn-cs"/>
              </a:rPr>
              <a:t>GASiC</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eXpress</a:t>
            </a:r>
            <a:r>
              <a:rPr lang="en-US" sz="1200" kern="1200" dirty="0" smtClean="0">
                <a:solidFill>
                  <a:schemeClr val="tx1"/>
                </a:solidFill>
                <a:effectLst/>
                <a:latin typeface="+mn-lt"/>
                <a:ea typeface="+mn-ea"/>
                <a:cs typeface="+mn-cs"/>
              </a:rPr>
              <a:t> (in concordance with [</a:t>
            </a:r>
            <a:r>
              <a:rPr lang="en-US" sz="1200" kern="1200" dirty="0" err="1" smtClean="0">
                <a:solidFill>
                  <a:schemeClr val="tx1"/>
                </a:solidFill>
                <a:effectLst/>
                <a:latin typeface="+mn-lt"/>
                <a:ea typeface="+mn-ea"/>
                <a:cs typeface="+mn-cs"/>
              </a:rPr>
              <a:t>Lindgreen</a:t>
            </a:r>
            <a:r>
              <a:rPr lang="en-US" sz="1200" kern="1200" dirty="0" smtClean="0">
                <a:solidFill>
                  <a:schemeClr val="tx1"/>
                </a:solidFill>
                <a:effectLst/>
                <a:latin typeface="+mn-lt"/>
                <a:ea typeface="+mn-ea"/>
                <a:cs typeface="+mn-cs"/>
              </a:rPr>
              <a:t> et al., 2015] but in contradiction to [</a:t>
            </a:r>
            <a:r>
              <a:rPr lang="en-US" sz="1200" kern="1200" dirty="0" err="1" smtClean="0">
                <a:solidFill>
                  <a:schemeClr val="tx1"/>
                </a:solidFill>
                <a:effectLst/>
                <a:latin typeface="+mn-lt"/>
                <a:ea typeface="+mn-ea"/>
                <a:cs typeface="+mn-cs"/>
              </a:rPr>
              <a:t>Ounit</a:t>
            </a:r>
            <a:r>
              <a:rPr lang="en-US" sz="1200" kern="1200" dirty="0" smtClean="0">
                <a:solidFill>
                  <a:schemeClr val="tx1"/>
                </a:solidFill>
                <a:effectLst/>
                <a:latin typeface="+mn-lt"/>
                <a:ea typeface="+mn-ea"/>
                <a:cs typeface="+mn-cs"/>
              </a:rPr>
              <a:t> et al., 2015], we found that Kraken is more accurate than CLARK).</a:t>
            </a:r>
          </a:p>
          <a:p>
            <a:endParaRPr lang="en-US" dirty="0"/>
          </a:p>
        </p:txBody>
      </p:sp>
      <p:sp>
        <p:nvSpPr>
          <p:cNvPr id="4" name="Slide Number Placeholder 3"/>
          <p:cNvSpPr>
            <a:spLocks noGrp="1"/>
          </p:cNvSpPr>
          <p:nvPr>
            <p:ph type="sldNum" sz="quarter" idx="10"/>
          </p:nvPr>
        </p:nvSpPr>
        <p:spPr/>
        <p:txBody>
          <a:bodyPr/>
          <a:lstStyle/>
          <a:p>
            <a:fld id="{DEA683E1-9011-4FF1-91A9-45C42F85D6FE}" type="slidenum">
              <a:rPr lang="zh-CN" altLang="en-US" smtClean="0"/>
              <a:t>17</a:t>
            </a:fld>
            <a:endParaRPr lang="zh-CN" altLang="en-US"/>
          </a:p>
        </p:txBody>
      </p:sp>
    </p:spTree>
    <p:extLst>
      <p:ext uri="{BB962C8B-B14F-4D97-AF65-F5344CB8AC3E}">
        <p14:creationId xmlns:p14="http://schemas.microsoft.com/office/powerpoint/2010/main" val="967188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next turned to a comparison of </a:t>
            </a:r>
            <a:r>
              <a:rPr lang="en-US" sz="1200" kern="1200" dirty="0" err="1" smtClean="0">
                <a:solidFill>
                  <a:schemeClr val="tx1"/>
                </a:solidFill>
                <a:effectLst/>
                <a:latin typeface="+mn-lt"/>
                <a:ea typeface="+mn-ea"/>
                <a:cs typeface="+mn-cs"/>
              </a:rPr>
              <a:t>kallisto</a:t>
            </a:r>
            <a:r>
              <a:rPr lang="en-US" sz="1200" kern="1200" dirty="0" smtClean="0">
                <a:solidFill>
                  <a:schemeClr val="tx1"/>
                </a:solidFill>
                <a:effectLst/>
                <a:latin typeface="+mn-lt"/>
                <a:ea typeface="+mn-ea"/>
                <a:cs typeface="+mn-cs"/>
              </a:rPr>
              <a:t> with Kraken and CLARK using the Illumina100 simulation (i100) but utilizing a larger and more realistic reference database</a:t>
            </a:r>
          </a:p>
          <a:p>
            <a:r>
              <a:rPr lang="en-US" sz="1200" kern="1200" dirty="0" smtClean="0">
                <a:solidFill>
                  <a:schemeClr val="tx1"/>
                </a:solidFill>
                <a:effectLst/>
                <a:latin typeface="+mn-lt"/>
                <a:ea typeface="+mn-ea"/>
                <a:cs typeface="+mn-cs"/>
              </a:rPr>
              <a:t>of 1,958 genomes from [Martin et al., 2012]. The results, shown in where the database is called \i100+Martin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A683E1-9011-4FF1-91A9-45C42F85D6FE}" type="slidenum">
              <a:rPr lang="zh-CN" altLang="en-US" smtClean="0"/>
              <a:t>18</a:t>
            </a:fld>
            <a:endParaRPr lang="zh-CN" altLang="en-US"/>
          </a:p>
        </p:txBody>
      </p:sp>
    </p:spTree>
    <p:extLst>
      <p:ext uri="{BB962C8B-B14F-4D97-AF65-F5344CB8AC3E}">
        <p14:creationId xmlns:p14="http://schemas.microsoft.com/office/powerpoint/2010/main" val="195186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a:t>
            </a:r>
            <a:r>
              <a:rPr lang="zh-CN" altLang="en-US" baseline="0" dirty="0" smtClean="0"/>
              <a:t> </a:t>
            </a:r>
            <a:r>
              <a:rPr lang="en-US" altLang="zh-CN" baseline="0" dirty="0" smtClean="0"/>
              <a:t>have</a:t>
            </a:r>
            <a:r>
              <a:rPr lang="zh-CN" altLang="en-US" baseline="0" dirty="0" smtClean="0"/>
              <a:t> </a:t>
            </a:r>
            <a:r>
              <a:rPr lang="en-US" altLang="zh-CN" baseline="0" dirty="0" smtClean="0"/>
              <a:t>totally</a:t>
            </a:r>
            <a:r>
              <a:rPr lang="zh-CN" altLang="en-US" baseline="0" dirty="0" smtClean="0"/>
              <a:t> </a:t>
            </a:r>
            <a:r>
              <a:rPr lang="en-US" altLang="zh-CN" baseline="0" dirty="0" smtClean="0"/>
              <a:t>four</a:t>
            </a:r>
            <a:r>
              <a:rPr lang="zh-CN" altLang="en-US" baseline="0" dirty="0" smtClean="0"/>
              <a:t> </a:t>
            </a:r>
            <a:r>
              <a:rPr lang="en-US" altLang="zh-CN" baseline="0" dirty="0" smtClean="0"/>
              <a:t>ranks,</a:t>
            </a:r>
            <a:r>
              <a:rPr lang="zh-CN" altLang="en-US" baseline="0" dirty="0" smtClean="0"/>
              <a:t> </a:t>
            </a:r>
            <a:r>
              <a:rPr lang="en-US" altLang="zh-CN" baseline="0" dirty="0" err="1" smtClean="0"/>
              <a:t>Psylum</a:t>
            </a:r>
            <a:r>
              <a:rPr lang="en-US" altLang="zh-CN" baseline="0" dirty="0" smtClean="0"/>
              <a:t>,</a:t>
            </a:r>
            <a:r>
              <a:rPr lang="zh-CN" altLang="en-US" baseline="0" dirty="0" smtClean="0"/>
              <a:t> </a:t>
            </a:r>
            <a:r>
              <a:rPr lang="en-US" altLang="zh-CN" baseline="0" dirty="0" smtClean="0"/>
              <a:t>genus,</a:t>
            </a:r>
            <a:r>
              <a:rPr lang="zh-CN" altLang="en-US" baseline="0" dirty="0" smtClean="0"/>
              <a:t> </a:t>
            </a:r>
            <a:r>
              <a:rPr lang="en-US" altLang="zh-CN" baseline="0" dirty="0" smtClean="0"/>
              <a:t>species</a:t>
            </a:r>
            <a:r>
              <a:rPr lang="zh-CN" altLang="en-US" baseline="0" dirty="0" smtClean="0"/>
              <a:t> </a:t>
            </a:r>
            <a:r>
              <a:rPr lang="en-US" altLang="zh-CN" baseline="0" dirty="0" smtClean="0"/>
              <a:t>and</a:t>
            </a:r>
            <a:r>
              <a:rPr lang="zh-CN" altLang="en-US" baseline="0" dirty="0" smtClean="0"/>
              <a:t> </a:t>
            </a:r>
            <a:r>
              <a:rPr lang="en-US" altLang="zh-CN" baseline="0" dirty="0" smtClean="0"/>
              <a:t>exact</a:t>
            </a:r>
            <a:r>
              <a:rPr lang="zh-CN" altLang="en-US" baseline="0" dirty="0" smtClean="0"/>
              <a:t> </a:t>
            </a:r>
            <a:r>
              <a:rPr lang="en-US" altLang="zh-CN" baseline="0" dirty="0" smtClean="0"/>
              <a:t>genome</a:t>
            </a:r>
            <a:endParaRPr lang="zh-CN" altLang="en-US" dirty="0"/>
          </a:p>
        </p:txBody>
      </p:sp>
      <p:sp>
        <p:nvSpPr>
          <p:cNvPr id="4" name="灯片编号占位符 3"/>
          <p:cNvSpPr>
            <a:spLocks noGrp="1"/>
          </p:cNvSpPr>
          <p:nvPr>
            <p:ph type="sldNum" sz="quarter" idx="10"/>
          </p:nvPr>
        </p:nvSpPr>
        <p:spPr/>
        <p:txBody>
          <a:bodyPr/>
          <a:lstStyle/>
          <a:p>
            <a:fld id="{DEA683E1-9011-4FF1-91A9-45C42F85D6FE}" type="slidenum">
              <a:rPr lang="zh-CN" altLang="en-US" smtClean="0"/>
              <a:t>19</a:t>
            </a:fld>
            <a:endParaRPr lang="zh-CN" altLang="en-US"/>
          </a:p>
        </p:txBody>
      </p:sp>
    </p:spTree>
    <p:extLst>
      <p:ext uri="{BB962C8B-B14F-4D97-AF65-F5344CB8AC3E}">
        <p14:creationId xmlns:p14="http://schemas.microsoft.com/office/powerpoint/2010/main" val="1791041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分图</a:t>
            </a:r>
          </a:p>
        </p:txBody>
      </p:sp>
      <p:sp>
        <p:nvSpPr>
          <p:cNvPr id="4" name="灯片编号占位符 3"/>
          <p:cNvSpPr>
            <a:spLocks noGrp="1"/>
          </p:cNvSpPr>
          <p:nvPr>
            <p:ph type="sldNum" sz="quarter" idx="10"/>
          </p:nvPr>
        </p:nvSpPr>
        <p:spPr/>
        <p:txBody>
          <a:bodyPr/>
          <a:lstStyle/>
          <a:p>
            <a:fld id="{DEA683E1-9011-4FF1-91A9-45C42F85D6FE}" type="slidenum">
              <a:rPr lang="zh-CN" altLang="en-US" smtClean="0"/>
              <a:t>20</a:t>
            </a:fld>
            <a:endParaRPr lang="zh-CN" altLang="en-US"/>
          </a:p>
        </p:txBody>
      </p:sp>
    </p:spTree>
    <p:extLst>
      <p:ext uri="{BB962C8B-B14F-4D97-AF65-F5344CB8AC3E}">
        <p14:creationId xmlns:p14="http://schemas.microsoft.com/office/powerpoint/2010/main" val="2790283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分图</a:t>
            </a:r>
          </a:p>
        </p:txBody>
      </p:sp>
      <p:sp>
        <p:nvSpPr>
          <p:cNvPr id="4" name="灯片编号占位符 3"/>
          <p:cNvSpPr>
            <a:spLocks noGrp="1"/>
          </p:cNvSpPr>
          <p:nvPr>
            <p:ph type="sldNum" sz="quarter" idx="10"/>
          </p:nvPr>
        </p:nvSpPr>
        <p:spPr/>
        <p:txBody>
          <a:bodyPr/>
          <a:lstStyle/>
          <a:p>
            <a:fld id="{DEA683E1-9011-4FF1-91A9-45C42F85D6FE}" type="slidenum">
              <a:rPr lang="zh-CN" altLang="en-US" smtClean="0"/>
              <a:t>21</a:t>
            </a:fld>
            <a:endParaRPr lang="zh-CN" altLang="en-US"/>
          </a:p>
        </p:txBody>
      </p:sp>
    </p:spTree>
    <p:extLst>
      <p:ext uri="{BB962C8B-B14F-4D97-AF65-F5344CB8AC3E}">
        <p14:creationId xmlns:p14="http://schemas.microsoft.com/office/powerpoint/2010/main" val="2476894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So lets</a:t>
            </a:r>
            <a:r>
              <a:rPr lang="en-US" altLang="zh-CN" baseline="0" dirty="0" smtClean="0"/>
              <a:t> get it started on the introduction.</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EA683E1-9011-4FF1-91A9-45C42F85D6FE}" type="slidenum">
              <a:rPr lang="zh-CN" altLang="en-US" smtClean="0"/>
              <a:t>2</a:t>
            </a:fld>
            <a:endParaRPr lang="zh-CN" altLang="en-US"/>
          </a:p>
        </p:txBody>
      </p:sp>
    </p:spTree>
    <p:extLst>
      <p:ext uri="{BB962C8B-B14F-4D97-AF65-F5344CB8AC3E}">
        <p14:creationId xmlns:p14="http://schemas.microsoft.com/office/powerpoint/2010/main" val="1932964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分图</a:t>
            </a:r>
          </a:p>
        </p:txBody>
      </p:sp>
      <p:sp>
        <p:nvSpPr>
          <p:cNvPr id="4" name="灯片编号占位符 3"/>
          <p:cNvSpPr>
            <a:spLocks noGrp="1"/>
          </p:cNvSpPr>
          <p:nvPr>
            <p:ph type="sldNum" sz="quarter" idx="10"/>
          </p:nvPr>
        </p:nvSpPr>
        <p:spPr/>
        <p:txBody>
          <a:bodyPr/>
          <a:lstStyle/>
          <a:p>
            <a:fld id="{DEA683E1-9011-4FF1-91A9-45C42F85D6FE}" type="slidenum">
              <a:rPr lang="zh-CN" altLang="en-US" smtClean="0"/>
              <a:t>22</a:t>
            </a:fld>
            <a:endParaRPr lang="zh-CN" altLang="en-US"/>
          </a:p>
        </p:txBody>
      </p:sp>
    </p:spTree>
    <p:extLst>
      <p:ext uri="{BB962C8B-B14F-4D97-AF65-F5344CB8AC3E}">
        <p14:creationId xmlns:p14="http://schemas.microsoft.com/office/powerpoint/2010/main" val="2104530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results</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show that </a:t>
            </a:r>
            <a:r>
              <a:rPr lang="en-US" sz="1200" kern="1200" dirty="0" err="1" smtClean="0">
                <a:solidFill>
                  <a:schemeClr val="tx1"/>
                </a:solidFill>
                <a:effectLst/>
                <a:latin typeface="+mn-lt"/>
                <a:ea typeface="+mn-ea"/>
                <a:cs typeface="+mn-cs"/>
              </a:rPr>
              <a:t>kallisto</a:t>
            </a:r>
            <a:r>
              <a:rPr lang="en-US" sz="1200" kern="1200" dirty="0" smtClean="0">
                <a:solidFill>
                  <a:schemeClr val="tx1"/>
                </a:solidFill>
                <a:effectLst/>
                <a:latin typeface="+mn-lt"/>
                <a:ea typeface="+mn-ea"/>
                <a:cs typeface="+mn-cs"/>
              </a:rPr>
              <a:t> is much more</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accurate than Kraken and CLARK at all four taxonomic levels tested. The performance</a:t>
            </a:r>
          </a:p>
          <a:p>
            <a:r>
              <a:rPr lang="en-US" sz="1200" kern="1200" dirty="0" smtClean="0">
                <a:solidFill>
                  <a:schemeClr val="tx1"/>
                </a:solidFill>
                <a:effectLst/>
                <a:latin typeface="+mn-lt"/>
                <a:ea typeface="+mn-ea"/>
                <a:cs typeface="+mn-cs"/>
              </a:rPr>
              <a:t>of </a:t>
            </a:r>
            <a:r>
              <a:rPr lang="en-US" sz="1200" kern="1200" dirty="0" err="1" smtClean="0">
                <a:solidFill>
                  <a:schemeClr val="tx1"/>
                </a:solidFill>
                <a:effectLst/>
                <a:latin typeface="+mn-lt"/>
                <a:ea typeface="+mn-ea"/>
                <a:cs typeface="+mn-cs"/>
              </a:rPr>
              <a:t>kallisto</a:t>
            </a:r>
            <a:r>
              <a:rPr lang="en-US" sz="1200" kern="1200" dirty="0" smtClean="0">
                <a:solidFill>
                  <a:schemeClr val="tx1"/>
                </a:solidFill>
                <a:effectLst/>
                <a:latin typeface="+mn-lt"/>
                <a:ea typeface="+mn-ea"/>
                <a:cs typeface="+mn-cs"/>
              </a:rPr>
              <a:t> at the exact genome level is </a:t>
            </a:r>
            <a:r>
              <a:rPr lang="en-US" sz="1200" kern="1200" dirty="0" err="1" smtClean="0">
                <a:solidFill>
                  <a:schemeClr val="tx1"/>
                </a:solidFill>
                <a:effectLst/>
                <a:latin typeface="+mn-lt"/>
                <a:ea typeface="+mn-ea"/>
                <a:cs typeface="+mn-cs"/>
              </a:rPr>
              <a:t>signicantly</a:t>
            </a:r>
            <a:r>
              <a:rPr lang="en-US" sz="1200" kern="1200" dirty="0" smtClean="0">
                <a:solidFill>
                  <a:schemeClr val="tx1"/>
                </a:solidFill>
                <a:effectLst/>
                <a:latin typeface="+mn-lt"/>
                <a:ea typeface="+mn-ea"/>
                <a:cs typeface="+mn-cs"/>
              </a:rPr>
              <a:t> better than Kraken at the genus level.</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Notably, Kraken‘s performance at the exact genome level (AVGRE 18.67 and RRMSE</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38.26) is too poor to be of practical use.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A683E1-9011-4FF1-91A9-45C42F85D6FE}" type="slidenum">
              <a:rPr lang="zh-CN" altLang="en-US" smtClean="0"/>
              <a:t>23</a:t>
            </a:fld>
            <a:endParaRPr lang="zh-CN" altLang="en-US"/>
          </a:p>
        </p:txBody>
      </p:sp>
    </p:spTree>
    <p:extLst>
      <p:ext uri="{BB962C8B-B14F-4D97-AF65-F5344CB8AC3E}">
        <p14:creationId xmlns:p14="http://schemas.microsoft.com/office/powerpoint/2010/main" val="139836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running time of </a:t>
            </a:r>
            <a:r>
              <a:rPr lang="en-US" sz="1200" kern="1200" dirty="0" err="1" smtClean="0">
                <a:solidFill>
                  <a:schemeClr val="tx1"/>
                </a:solidFill>
                <a:effectLst/>
                <a:latin typeface="+mn-lt"/>
                <a:ea typeface="+mn-ea"/>
                <a:cs typeface="+mn-cs"/>
              </a:rPr>
              <a:t>kallisto</a:t>
            </a:r>
            <a:r>
              <a:rPr lang="en-US" sz="1200" kern="1200" dirty="0" smtClean="0">
                <a:solidFill>
                  <a:schemeClr val="tx1"/>
                </a:solidFill>
                <a:effectLst/>
                <a:latin typeface="+mn-lt"/>
                <a:ea typeface="+mn-ea"/>
                <a:cs typeface="+mn-cs"/>
              </a:rPr>
              <a:t> is faster than Kraken with the i100 dataset (5m55s vs</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22m38s using a single core) but slower on the i100+Martin (50m55s vs. 27m3s). However</a:t>
            </a:r>
          </a:p>
          <a:p>
            <a:r>
              <a:rPr lang="en-US" sz="1200" kern="1200" dirty="0" err="1" smtClean="0">
                <a:solidFill>
                  <a:schemeClr val="tx1"/>
                </a:solidFill>
                <a:effectLst/>
                <a:latin typeface="+mn-lt"/>
                <a:ea typeface="+mn-ea"/>
                <a:cs typeface="+mn-cs"/>
              </a:rPr>
              <a:t>kallisto</a:t>
            </a:r>
            <a:r>
              <a:rPr lang="en-US" sz="1200" kern="1200" dirty="0" smtClean="0">
                <a:solidFill>
                  <a:schemeClr val="tx1"/>
                </a:solidFill>
                <a:effectLst/>
                <a:latin typeface="+mn-lt"/>
                <a:ea typeface="+mn-ea"/>
                <a:cs typeface="+mn-cs"/>
              </a:rPr>
              <a:t> index building is slightly faster than Kraken, and when utilizing multiple threads</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for </a:t>
            </a:r>
            <a:r>
              <a:rPr lang="en-US" sz="1200" kern="1200" dirty="0" err="1" smtClean="0">
                <a:solidFill>
                  <a:schemeClr val="tx1"/>
                </a:solidFill>
                <a:effectLst/>
                <a:latin typeface="+mn-lt"/>
                <a:ea typeface="+mn-ea"/>
                <a:cs typeface="+mn-cs"/>
              </a:rPr>
              <a:t>pseudoalignment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kallisto's</a:t>
            </a:r>
            <a:r>
              <a:rPr lang="en-US" sz="1200" kern="1200" dirty="0" smtClean="0">
                <a:solidFill>
                  <a:schemeClr val="tx1"/>
                </a:solidFill>
                <a:effectLst/>
                <a:latin typeface="+mn-lt"/>
                <a:ea typeface="+mn-ea"/>
                <a:cs typeface="+mn-cs"/>
              </a:rPr>
              <a:t> running time is negligible.</a:t>
            </a:r>
          </a:p>
          <a:p>
            <a:endParaRPr lang="en-US" dirty="0"/>
          </a:p>
        </p:txBody>
      </p:sp>
      <p:sp>
        <p:nvSpPr>
          <p:cNvPr id="4" name="Slide Number Placeholder 3"/>
          <p:cNvSpPr>
            <a:spLocks noGrp="1"/>
          </p:cNvSpPr>
          <p:nvPr>
            <p:ph type="sldNum" sz="quarter" idx="10"/>
          </p:nvPr>
        </p:nvSpPr>
        <p:spPr/>
        <p:txBody>
          <a:bodyPr/>
          <a:lstStyle/>
          <a:p>
            <a:fld id="{DEA683E1-9011-4FF1-91A9-45C42F85D6FE}" type="slidenum">
              <a:rPr lang="zh-CN" altLang="en-US" smtClean="0"/>
              <a:t>24</a:t>
            </a:fld>
            <a:endParaRPr lang="zh-CN" altLang="en-US"/>
          </a:p>
        </p:txBody>
      </p:sp>
    </p:spTree>
    <p:extLst>
      <p:ext uri="{BB962C8B-B14F-4D97-AF65-F5344CB8AC3E}">
        <p14:creationId xmlns:p14="http://schemas.microsoft.com/office/powerpoint/2010/main" val="639243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essence, strains are mainly variants of a single species</a:t>
            </a:r>
            <a:endParaRPr lang="en-US" dirty="0"/>
          </a:p>
        </p:txBody>
      </p:sp>
      <p:sp>
        <p:nvSpPr>
          <p:cNvPr id="4" name="Slide Number Placeholder 3"/>
          <p:cNvSpPr>
            <a:spLocks noGrp="1"/>
          </p:cNvSpPr>
          <p:nvPr>
            <p:ph type="sldNum" sz="quarter" idx="10"/>
          </p:nvPr>
        </p:nvSpPr>
        <p:spPr/>
        <p:txBody>
          <a:bodyPr/>
          <a:lstStyle/>
          <a:p>
            <a:fld id="{DEA683E1-9011-4FF1-91A9-45C42F85D6FE}" type="slidenum">
              <a:rPr lang="zh-CN" altLang="en-US" smtClean="0"/>
              <a:t>26</a:t>
            </a:fld>
            <a:endParaRPr lang="zh-CN" altLang="en-US"/>
          </a:p>
        </p:txBody>
      </p:sp>
    </p:spTree>
    <p:extLst>
      <p:ext uri="{BB962C8B-B14F-4D97-AF65-F5344CB8AC3E}">
        <p14:creationId xmlns:p14="http://schemas.microsoft.com/office/powerpoint/2010/main" val="335707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As expected, Table 3 shows that the performance of both </a:t>
            </a:r>
            <a:r>
              <a:rPr lang="en-US" sz="1200" kern="1200" dirty="0" err="1" smtClean="0">
                <a:solidFill>
                  <a:schemeClr val="tx1"/>
                </a:solidFill>
                <a:effectLst/>
                <a:latin typeface="+mn-lt"/>
                <a:ea typeface="+mn-ea"/>
                <a:cs typeface="+mn-cs"/>
              </a:rPr>
              <a:t>kallisto</a:t>
            </a:r>
            <a:r>
              <a:rPr lang="en-US" sz="1200" kern="1200" dirty="0" smtClean="0">
                <a:solidFill>
                  <a:schemeClr val="tx1"/>
                </a:solidFill>
                <a:effectLst/>
                <a:latin typeface="+mn-lt"/>
                <a:ea typeface="+mn-ea"/>
                <a:cs typeface="+mn-cs"/>
              </a:rPr>
              <a:t> and Kraken degrades</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 removal of strains from the reference database. However, what is interesting is that</a:t>
            </a:r>
          </a:p>
          <a:p>
            <a:r>
              <a:rPr lang="en-US" sz="1200" kern="1200" dirty="0" smtClean="0">
                <a:solidFill>
                  <a:schemeClr val="tx1"/>
                </a:solidFill>
                <a:effectLst/>
                <a:latin typeface="+mn-lt"/>
                <a:ea typeface="+mn-ea"/>
                <a:cs typeface="+mn-cs"/>
              </a:rPr>
              <a:t>in the case of Bacillus, read assignment is still possible at the genus level. In the case of Listeria, the absence of neighboring species</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means that the reads cannot be assigned. Remarkably, even with a strain completely</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missing from the reference database, the performance of </a:t>
            </a:r>
            <a:r>
              <a:rPr lang="en-US" sz="1200" kern="1200" dirty="0" err="1" smtClean="0">
                <a:solidFill>
                  <a:schemeClr val="tx1"/>
                </a:solidFill>
                <a:effectLst/>
                <a:latin typeface="+mn-lt"/>
                <a:ea typeface="+mn-ea"/>
                <a:cs typeface="+mn-cs"/>
              </a:rPr>
              <a:t>kallisto</a:t>
            </a:r>
            <a:r>
              <a:rPr lang="en-US" sz="1200" kern="1200" dirty="0" smtClean="0">
                <a:solidFill>
                  <a:schemeClr val="tx1"/>
                </a:solidFill>
                <a:effectLst/>
                <a:latin typeface="+mn-lt"/>
                <a:ea typeface="+mn-ea"/>
                <a:cs typeface="+mn-cs"/>
              </a:rPr>
              <a:t> is still higher than that</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of Kraken with all genomes present (compare to Table 1).</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A683E1-9011-4FF1-91A9-45C42F85D6FE}" type="slidenum">
              <a:rPr lang="zh-CN" altLang="en-US" smtClean="0"/>
              <a:t>27</a:t>
            </a:fld>
            <a:endParaRPr lang="zh-CN" altLang="en-US"/>
          </a:p>
        </p:txBody>
      </p:sp>
    </p:spTree>
    <p:extLst>
      <p:ext uri="{BB962C8B-B14F-4D97-AF65-F5344CB8AC3E}">
        <p14:creationId xmlns:p14="http://schemas.microsoft.com/office/powerpoint/2010/main" val="186189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cMESSi</a:t>
            </a:r>
            <a:r>
              <a:rPr lang="en-US" altLang="zh-CN" dirty="0"/>
              <a:t>: </a:t>
            </a:r>
            <a:r>
              <a:rPr lang="en-US" dirty="0"/>
              <a:t>A metagenomic simulator for the Illumina sequencing technology</a:t>
            </a:r>
          </a:p>
          <a:p>
            <a:endParaRPr lang="en-US" dirty="0"/>
          </a:p>
          <a:p>
            <a:r>
              <a:rPr lang="en-US" dirty="0"/>
              <a:t>We contacted the author, and he used the available data as well</a:t>
            </a:r>
          </a:p>
        </p:txBody>
      </p:sp>
      <p:sp>
        <p:nvSpPr>
          <p:cNvPr id="4" name="灯片编号占位符 3"/>
          <p:cNvSpPr>
            <a:spLocks noGrp="1"/>
          </p:cNvSpPr>
          <p:nvPr>
            <p:ph type="sldNum" sz="quarter" idx="10"/>
          </p:nvPr>
        </p:nvSpPr>
        <p:spPr/>
        <p:txBody>
          <a:bodyPr/>
          <a:lstStyle/>
          <a:p>
            <a:fld id="{DEA683E1-9011-4FF1-91A9-45C42F85D6FE}" type="slidenum">
              <a:rPr lang="zh-CN" altLang="en-US" smtClean="0"/>
              <a:t>30</a:t>
            </a:fld>
            <a:endParaRPr lang="zh-CN" altLang="en-US"/>
          </a:p>
        </p:txBody>
      </p:sp>
    </p:spTree>
    <p:extLst>
      <p:ext uri="{BB962C8B-B14F-4D97-AF65-F5344CB8AC3E}">
        <p14:creationId xmlns:p14="http://schemas.microsoft.com/office/powerpoint/2010/main" val="3018387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cMESSi</a:t>
            </a:r>
            <a:r>
              <a:rPr lang="en-US" altLang="zh-CN" dirty="0"/>
              <a:t>: </a:t>
            </a:r>
            <a:r>
              <a:rPr lang="en-US" dirty="0"/>
              <a:t>A metagenomic simulator for the Illumina sequencing technology</a:t>
            </a:r>
          </a:p>
          <a:p>
            <a:endParaRPr lang="en-US" dirty="0"/>
          </a:p>
          <a:p>
            <a:r>
              <a:rPr lang="en-US" dirty="0"/>
              <a:t>We contacted the author, and he used the available data as well</a:t>
            </a:r>
          </a:p>
        </p:txBody>
      </p:sp>
      <p:sp>
        <p:nvSpPr>
          <p:cNvPr id="4" name="灯片编号占位符 3"/>
          <p:cNvSpPr>
            <a:spLocks noGrp="1"/>
          </p:cNvSpPr>
          <p:nvPr>
            <p:ph type="sldNum" sz="quarter" idx="10"/>
          </p:nvPr>
        </p:nvSpPr>
        <p:spPr/>
        <p:txBody>
          <a:bodyPr/>
          <a:lstStyle/>
          <a:p>
            <a:fld id="{DEA683E1-9011-4FF1-91A9-45C42F85D6FE}" type="slidenum">
              <a:rPr lang="zh-CN" altLang="en-US" smtClean="0"/>
              <a:t>31</a:t>
            </a:fld>
            <a:endParaRPr lang="zh-CN" altLang="en-US"/>
          </a:p>
        </p:txBody>
      </p:sp>
    </p:spTree>
    <p:extLst>
      <p:ext uri="{BB962C8B-B14F-4D97-AF65-F5344CB8AC3E}">
        <p14:creationId xmlns:p14="http://schemas.microsoft.com/office/powerpoint/2010/main" val="15463124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cMESSi</a:t>
            </a:r>
            <a:r>
              <a:rPr lang="en-US" altLang="zh-CN" dirty="0"/>
              <a:t>: </a:t>
            </a:r>
            <a:r>
              <a:rPr lang="en-US" dirty="0"/>
              <a:t>A metagenomic simulator for the Illumina sequencing technology</a:t>
            </a:r>
          </a:p>
          <a:p>
            <a:endParaRPr lang="en-US" dirty="0"/>
          </a:p>
          <a:p>
            <a:r>
              <a:rPr lang="en-US" dirty="0"/>
              <a:t>We contacted the author, and he used the available data as </a:t>
            </a:r>
            <a:r>
              <a:rPr lang="en-US" dirty="0" smtClean="0"/>
              <a:t>well</a:t>
            </a:r>
          </a:p>
          <a:p>
            <a:endParaRPr lang="en-US" dirty="0" smtClean="0"/>
          </a:p>
          <a:p>
            <a:r>
              <a:rPr lang="en-US" sz="1200" b="1" i="0" kern="1200" dirty="0" smtClean="0">
                <a:solidFill>
                  <a:schemeClr val="tx1"/>
                </a:solidFill>
                <a:effectLst/>
                <a:latin typeface="+mn-lt"/>
                <a:ea typeface="+mn-ea"/>
                <a:cs typeface="+mn-cs"/>
              </a:rPr>
              <a:t>Transcripts Per Million</a:t>
            </a:r>
            <a:endParaRPr lang="en-US" dirty="0"/>
          </a:p>
        </p:txBody>
      </p:sp>
      <p:sp>
        <p:nvSpPr>
          <p:cNvPr id="4" name="灯片编号占位符 3"/>
          <p:cNvSpPr>
            <a:spLocks noGrp="1"/>
          </p:cNvSpPr>
          <p:nvPr>
            <p:ph type="sldNum" sz="quarter" idx="10"/>
          </p:nvPr>
        </p:nvSpPr>
        <p:spPr/>
        <p:txBody>
          <a:bodyPr/>
          <a:lstStyle/>
          <a:p>
            <a:fld id="{DEA683E1-9011-4FF1-91A9-45C42F85D6FE}" type="slidenum">
              <a:rPr lang="zh-CN" altLang="en-US" smtClean="0"/>
              <a:t>32</a:t>
            </a:fld>
            <a:endParaRPr lang="zh-CN" altLang="en-US"/>
          </a:p>
        </p:txBody>
      </p:sp>
    </p:spTree>
    <p:extLst>
      <p:ext uri="{BB962C8B-B14F-4D97-AF65-F5344CB8AC3E}">
        <p14:creationId xmlns:p14="http://schemas.microsoft.com/office/powerpoint/2010/main" val="441825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DEA683E1-9011-4FF1-91A9-45C42F85D6FE}" type="slidenum">
              <a:rPr lang="zh-CN" altLang="en-US" smtClean="0"/>
              <a:t>33</a:t>
            </a:fld>
            <a:endParaRPr lang="zh-CN" altLang="en-US"/>
          </a:p>
        </p:txBody>
      </p:sp>
    </p:spTree>
    <p:extLst>
      <p:ext uri="{BB962C8B-B14F-4D97-AF65-F5344CB8AC3E}">
        <p14:creationId xmlns:p14="http://schemas.microsoft.com/office/powerpoint/2010/main" val="18222862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Our results show that RNA-</a:t>
            </a:r>
            <a:r>
              <a:rPr lang="en-US" sz="1200" kern="1200" dirty="0" err="1" smtClean="0">
                <a:solidFill>
                  <a:schemeClr val="tx1"/>
                </a:solidFill>
                <a:effectLst/>
                <a:latin typeface="+mn-lt"/>
                <a:ea typeface="+mn-ea"/>
                <a:cs typeface="+mn-cs"/>
              </a:rPr>
              <a:t>Seq</a:t>
            </a:r>
            <a:r>
              <a:rPr lang="en-US" sz="1200" kern="1200" dirty="0" smtClean="0">
                <a:solidFill>
                  <a:schemeClr val="tx1"/>
                </a:solidFill>
                <a:effectLst/>
                <a:latin typeface="+mn-lt"/>
                <a:ea typeface="+mn-ea"/>
                <a:cs typeface="+mn-cs"/>
              </a:rPr>
              <a:t> methods for </a:t>
            </a:r>
            <a:r>
              <a:rPr lang="en-US" sz="1200" kern="1200" dirty="0" err="1" smtClean="0">
                <a:solidFill>
                  <a:schemeClr val="tx1"/>
                </a:solidFill>
                <a:effectLst/>
                <a:latin typeface="+mn-lt"/>
                <a:ea typeface="+mn-ea"/>
                <a:cs typeface="+mn-cs"/>
              </a:rPr>
              <a:t>quantication</a:t>
            </a:r>
            <a:r>
              <a:rPr lang="en-US" sz="1200" kern="1200" dirty="0" smtClean="0">
                <a:solidFill>
                  <a:schemeClr val="tx1"/>
                </a:solidFill>
                <a:effectLst/>
                <a:latin typeface="+mn-lt"/>
                <a:ea typeface="+mn-ea"/>
                <a:cs typeface="+mn-cs"/>
              </a:rPr>
              <a:t> are also applicable in the</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metagenomics setting, and our results with </a:t>
            </a:r>
            <a:r>
              <a:rPr lang="en-US" sz="1200" kern="1200" dirty="0" err="1" smtClean="0">
                <a:solidFill>
                  <a:schemeClr val="tx1"/>
                </a:solidFill>
                <a:effectLst/>
                <a:latin typeface="+mn-lt"/>
                <a:ea typeface="+mn-ea"/>
                <a:cs typeface="+mn-cs"/>
              </a:rPr>
              <a:t>kallisto</a:t>
            </a:r>
            <a:r>
              <a:rPr lang="en-US" sz="1200" kern="1200" dirty="0" smtClean="0">
                <a:solidFill>
                  <a:schemeClr val="tx1"/>
                </a:solidFill>
                <a:effectLst/>
                <a:latin typeface="+mn-lt"/>
                <a:ea typeface="+mn-ea"/>
                <a:cs typeface="+mn-cs"/>
              </a:rPr>
              <a:t> demonstrate that it is possible to</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accurately and rapidly quantify the abundance of individual strains. </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most </a:t>
            </a:r>
            <a:r>
              <a:rPr lang="en-US" sz="1200" kern="1200" dirty="0" err="1" smtClean="0">
                <a:solidFill>
                  <a:schemeClr val="tx1"/>
                </a:solidFill>
                <a:effectLst/>
                <a:latin typeface="+mn-lt"/>
                <a:ea typeface="+mn-ea"/>
                <a:cs typeface="+mn-cs"/>
              </a:rPr>
              <a:t>metagenomic</a:t>
            </a:r>
            <a:r>
              <a:rPr lang="en-US" sz="1200" kern="1200" dirty="0" smtClean="0">
                <a:solidFill>
                  <a:schemeClr val="tx1"/>
                </a:solidFill>
                <a:effectLst/>
                <a:latin typeface="+mn-lt"/>
                <a:ea typeface="+mn-ea"/>
                <a:cs typeface="+mn-cs"/>
              </a:rPr>
              <a:t> analyses have focused on higher</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taxonomy, a point highlighted in the recent benchmarking paper [</a:t>
            </a:r>
            <a:r>
              <a:rPr lang="en-US" sz="1200" kern="1200" dirty="0" err="1" smtClean="0">
                <a:solidFill>
                  <a:schemeClr val="tx1"/>
                </a:solidFill>
                <a:effectLst/>
                <a:latin typeface="+mn-lt"/>
                <a:ea typeface="+mn-ea"/>
                <a:cs typeface="+mn-cs"/>
              </a:rPr>
              <a:t>Lindgreen</a:t>
            </a:r>
            <a:r>
              <a:rPr lang="en-US" sz="1200" kern="1200" dirty="0" smtClean="0">
                <a:solidFill>
                  <a:schemeClr val="tx1"/>
                </a:solidFill>
                <a:effectLst/>
                <a:latin typeface="+mn-lt"/>
                <a:ea typeface="+mn-ea"/>
                <a:cs typeface="+mn-cs"/>
              </a:rPr>
              <a:t> et al., 2015]</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which compares predictions at the phylum level because \[comparisons at that level are</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less prone to </a:t>
            </a:r>
            <a:r>
              <a:rPr lang="en-US" sz="1200" kern="1200" dirty="0" err="1" smtClean="0">
                <a:solidFill>
                  <a:schemeClr val="tx1"/>
                </a:solidFill>
                <a:effectLst/>
                <a:latin typeface="+mn-lt"/>
                <a:ea typeface="+mn-ea"/>
                <a:cs typeface="+mn-cs"/>
              </a:rPr>
              <a:t>dierences</a:t>
            </a:r>
            <a:r>
              <a:rPr lang="en-US" sz="1200" kern="1200" dirty="0" smtClean="0">
                <a:solidFill>
                  <a:schemeClr val="tx1"/>
                </a:solidFill>
                <a:effectLst/>
                <a:latin typeface="+mn-lt"/>
                <a:ea typeface="+mn-ea"/>
                <a:cs typeface="+mn-cs"/>
              </a:rPr>
              <a:t>“. The phylum level is four levels removed from genus, let alone</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species or strain. Our results suggests that the door is now open to metagenome analyses</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at the highest possible resolution.</a:t>
            </a:r>
          </a:p>
          <a:p>
            <a:endParaRPr lang="en-US" dirty="0"/>
          </a:p>
        </p:txBody>
      </p:sp>
      <p:sp>
        <p:nvSpPr>
          <p:cNvPr id="4" name="Slide Number Placeholder 3"/>
          <p:cNvSpPr>
            <a:spLocks noGrp="1"/>
          </p:cNvSpPr>
          <p:nvPr>
            <p:ph type="sldNum" sz="quarter" idx="10"/>
          </p:nvPr>
        </p:nvSpPr>
        <p:spPr/>
        <p:txBody>
          <a:bodyPr/>
          <a:lstStyle/>
          <a:p>
            <a:fld id="{DEA683E1-9011-4FF1-91A9-45C42F85D6FE}" type="slidenum">
              <a:rPr lang="zh-CN" altLang="en-US" smtClean="0"/>
              <a:t>34</a:t>
            </a:fld>
            <a:endParaRPr lang="zh-CN" altLang="en-US"/>
          </a:p>
        </p:txBody>
      </p:sp>
    </p:spTree>
    <p:extLst>
      <p:ext uri="{BB962C8B-B14F-4D97-AF65-F5344CB8AC3E}">
        <p14:creationId xmlns:p14="http://schemas.microsoft.com/office/powerpoint/2010/main" val="1912708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EA683E1-9011-4FF1-91A9-45C42F85D6FE}" type="slidenum">
              <a:rPr lang="zh-CN" altLang="en-US" smtClean="0"/>
              <a:t>3</a:t>
            </a:fld>
            <a:endParaRPr lang="zh-CN" altLang="en-US"/>
          </a:p>
        </p:txBody>
      </p:sp>
    </p:spTree>
    <p:extLst>
      <p:ext uri="{BB962C8B-B14F-4D97-AF65-F5344CB8AC3E}">
        <p14:creationId xmlns:p14="http://schemas.microsoft.com/office/powerpoint/2010/main" val="2878412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a:t>
            </a:r>
            <a:r>
              <a:rPr lang="en-US" sz="1200" kern="1200" dirty="0" err="1" smtClean="0">
                <a:solidFill>
                  <a:schemeClr val="tx1"/>
                </a:solidFill>
                <a:effectLst/>
                <a:latin typeface="+mn-lt"/>
                <a:ea typeface="+mn-ea"/>
                <a:cs typeface="+mn-cs"/>
              </a:rPr>
              <a:t>diculties</a:t>
            </a:r>
            <a:r>
              <a:rPr lang="en-US" sz="1200" kern="1200" dirty="0" smtClean="0">
                <a:solidFill>
                  <a:schemeClr val="tx1"/>
                </a:solidFill>
                <a:effectLst/>
                <a:latin typeface="+mn-lt"/>
                <a:ea typeface="+mn-ea"/>
                <a:cs typeface="+mn-cs"/>
              </a:rPr>
              <a:t> we faced in our analyses was the</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technical issue of taxonomic naming and annotation in collating results. This seemingly</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trivial matter is complicated by the lack of attention paid to low taxonomic level analysis</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previous methods. Hopefully our results will spur others to standardize and organize</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naming conventions and analysis</a:t>
            </a:r>
          </a:p>
          <a:p>
            <a:endParaRPr lang="en-US" dirty="0"/>
          </a:p>
        </p:txBody>
      </p:sp>
      <p:sp>
        <p:nvSpPr>
          <p:cNvPr id="4" name="Slide Number Placeholder 3"/>
          <p:cNvSpPr>
            <a:spLocks noGrp="1"/>
          </p:cNvSpPr>
          <p:nvPr>
            <p:ph type="sldNum" sz="quarter" idx="10"/>
          </p:nvPr>
        </p:nvSpPr>
        <p:spPr/>
        <p:txBody>
          <a:bodyPr/>
          <a:lstStyle/>
          <a:p>
            <a:fld id="{DEA683E1-9011-4FF1-91A9-45C42F85D6FE}" type="slidenum">
              <a:rPr lang="zh-CN" altLang="en-US" smtClean="0"/>
              <a:t>35</a:t>
            </a:fld>
            <a:endParaRPr lang="zh-CN" altLang="en-US"/>
          </a:p>
        </p:txBody>
      </p:sp>
    </p:spTree>
    <p:extLst>
      <p:ext uri="{BB962C8B-B14F-4D97-AF65-F5344CB8AC3E}">
        <p14:creationId xmlns:p14="http://schemas.microsoft.com/office/powerpoint/2010/main" val="902422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A683E1-9011-4FF1-91A9-45C42F85D6FE}" type="slidenum">
              <a:rPr lang="zh-CN" altLang="en-US" smtClean="0"/>
              <a:t>39</a:t>
            </a:fld>
            <a:endParaRPr lang="zh-CN" altLang="en-US"/>
          </a:p>
        </p:txBody>
      </p:sp>
    </p:spTree>
    <p:extLst>
      <p:ext uri="{BB962C8B-B14F-4D97-AF65-F5344CB8AC3E}">
        <p14:creationId xmlns:p14="http://schemas.microsoft.com/office/powerpoint/2010/main" val="3068224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One</a:t>
            </a:r>
            <a:r>
              <a:rPr lang="en-US" altLang="zh-CN" baseline="0" dirty="0" smtClean="0"/>
              <a:t> of the presentation has already covered the introduction in  metagenomics and just to refresh your mind and I will try to recap that in brief.</a:t>
            </a:r>
          </a:p>
          <a:p>
            <a:endParaRPr lang="en-US" altLang="zh-CN" baseline="0" dirty="0" smtClean="0"/>
          </a:p>
          <a:p>
            <a:r>
              <a:rPr lang="en-US" altLang="zh-CN" baseline="0" dirty="0" smtClean="0"/>
              <a:t>We may ask the question how can we analyze individual genomes, and how to classify them? Since for real data, it might contain various amounts of bacteria, those we already studied, those we haven’t studied much, those we can’t give them a name or those we even don’t know their existence.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EA683E1-9011-4FF1-91A9-45C42F85D6FE}" type="slidenum">
              <a:rPr lang="zh-CN" altLang="en-US" smtClean="0"/>
              <a:t>4</a:t>
            </a:fld>
            <a:endParaRPr lang="zh-CN" altLang="en-US"/>
          </a:p>
        </p:txBody>
      </p:sp>
    </p:spTree>
    <p:extLst>
      <p:ext uri="{BB962C8B-B14F-4D97-AF65-F5344CB8AC3E}">
        <p14:creationId xmlns:p14="http://schemas.microsoft.com/office/powerpoint/2010/main" val="3797938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fundamental metagenomics problems that is amenable to reference-based</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analysis is that of \sequence </a:t>
            </a:r>
            <a:r>
              <a:rPr lang="en-US" sz="1200" kern="1200" dirty="0" err="1" smtClean="0">
                <a:solidFill>
                  <a:schemeClr val="tx1"/>
                </a:solidFill>
                <a:effectLst/>
                <a:latin typeface="+mn-lt"/>
                <a:ea typeface="+mn-ea"/>
                <a:cs typeface="+mn-cs"/>
              </a:rPr>
              <a:t>classication</a:t>
            </a:r>
            <a:r>
              <a:rPr lang="en-US" sz="1200" kern="1200" dirty="0" smtClean="0">
                <a:solidFill>
                  <a:schemeClr val="tx1"/>
                </a:solidFill>
                <a:effectLst/>
                <a:latin typeface="+mn-lt"/>
                <a:ea typeface="+mn-ea"/>
                <a:cs typeface="+mn-cs"/>
              </a:rPr>
              <a:t>" or \read assignment". This is the problem of</a:t>
            </a:r>
          </a:p>
          <a:p>
            <a:r>
              <a:rPr lang="en-US" sz="1200" kern="1200" dirty="0" smtClean="0">
                <a:solidFill>
                  <a:schemeClr val="tx1"/>
                </a:solidFill>
                <a:effectLst/>
                <a:latin typeface="+mn-lt"/>
                <a:ea typeface="+mn-ea"/>
                <a:cs typeface="+mn-cs"/>
              </a:rPr>
              <a:t>assigning sequenced reads to taxa</a:t>
            </a:r>
            <a:r>
              <a:rPr lang="en-US" sz="1200" kern="1200" dirty="0" smtClean="0">
                <a:solidFill>
                  <a:schemeClr val="tx1"/>
                </a:solidFill>
                <a:effectLst/>
                <a:latin typeface="+mn-lt"/>
                <a:ea typeface="+mn-ea"/>
                <a:cs typeface="+mn-cs"/>
              </a:rPr>
              <a:t>.</a:t>
            </a:r>
          </a:p>
          <a:p>
            <a:r>
              <a:rPr lang="en-US" altLang="zh-CN" dirty="0" smtClean="0"/>
              <a:t>The</a:t>
            </a:r>
            <a:r>
              <a:rPr lang="en-US" altLang="zh-CN" baseline="0" dirty="0" smtClean="0"/>
              <a:t> main idea in metagenomics is to assign sequenced read to taxa. </a:t>
            </a:r>
          </a:p>
          <a:p>
            <a:endParaRPr lang="en-US" altLang="zh-CN" baseline="0" dirty="0" smtClean="0"/>
          </a:p>
          <a:p>
            <a:r>
              <a:rPr lang="en-US" altLang="zh-CN" baseline="0" dirty="0" smtClean="0"/>
              <a:t>Lets give a pause and turn to </a:t>
            </a:r>
            <a:r>
              <a:rPr lang="en-US" altLang="zh-CN" baseline="0" dirty="0" err="1" smtClean="0"/>
              <a:t>taxanomy</a:t>
            </a:r>
            <a:r>
              <a:rPr lang="en-US" altLang="zh-CN" baseline="0" dirty="0" smtClean="0"/>
              <a:t>. Here we observe a red fox, but I don’t know why it is colored in white, it doesn’t matter, so be it. We can see that the red fox we observed is classified into eight level of ranks which are … and at the bottom level, species. it turns out to be a </a:t>
            </a:r>
            <a:r>
              <a:rPr lang="en-US" altLang="zh-CN" baseline="0" dirty="0" err="1" smtClean="0"/>
              <a:t>vulpes</a:t>
            </a:r>
            <a:r>
              <a:rPr lang="en-US" altLang="zh-CN" baseline="0" dirty="0" smtClean="0"/>
              <a:t>.</a:t>
            </a:r>
          </a:p>
          <a:p>
            <a:endParaRPr lang="en-US" altLang="zh-CN" baseline="0" dirty="0" smtClean="0"/>
          </a:p>
          <a:p>
            <a:r>
              <a:rPr lang="en-US" altLang="zh-CN" baseline="0" dirty="0" smtClean="0"/>
              <a:t>So here is the thing, can we apply the programs which are proved to perform well in the  RNA-</a:t>
            </a:r>
            <a:r>
              <a:rPr lang="en-US" altLang="zh-CN" baseline="0" dirty="0" err="1" smtClean="0"/>
              <a:t>Seq</a:t>
            </a:r>
            <a:r>
              <a:rPr lang="en-US" altLang="zh-CN" baseline="0" dirty="0" smtClean="0"/>
              <a:t> also suitable for metagenomics setting. To answer this question, we will first give a comparison between metagenomics and RNA-Seq.</a:t>
            </a:r>
            <a:endParaRPr lang="zh-CN" altLang="en-US" dirty="0" smtClean="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A683E1-9011-4FF1-91A9-45C42F85D6FE}" type="slidenum">
              <a:rPr lang="zh-CN" altLang="en-US" smtClean="0"/>
              <a:t>5</a:t>
            </a:fld>
            <a:endParaRPr lang="zh-CN" altLang="en-US"/>
          </a:p>
        </p:txBody>
      </p:sp>
    </p:spTree>
    <p:extLst>
      <p:ext uri="{BB962C8B-B14F-4D97-AF65-F5344CB8AC3E}">
        <p14:creationId xmlns:p14="http://schemas.microsoft.com/office/powerpoint/2010/main" val="1062509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MEGAN: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provided a phylogenetic context to mapped reads by assigning reads to the lowest taxonomic level at</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which they could be uniquely aligned,</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became popular in part because of a powerful</a:t>
            </a:r>
          </a:p>
          <a:p>
            <a:r>
              <a:rPr lang="en-US" sz="1200" kern="1200" dirty="0" smtClean="0">
                <a:solidFill>
                  <a:schemeClr val="tx1"/>
                </a:solidFill>
                <a:effectLst/>
                <a:latin typeface="+mn-lt"/>
                <a:ea typeface="+mn-ea"/>
                <a:cs typeface="+mn-cs"/>
              </a:rPr>
              <a:t>accompanying visualization toolkit.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Unfortunately, these approaches all relied on read alignment, a computational problem that</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particularly </a:t>
            </a:r>
            <a:r>
              <a:rPr lang="en-US" altLang="zh-CN" sz="1200" kern="1200" dirty="0" smtClean="0">
                <a:solidFill>
                  <a:schemeClr val="tx1"/>
                </a:solidFill>
                <a:effectLst/>
                <a:latin typeface="+mn-lt"/>
                <a:ea typeface="+mn-ea"/>
                <a:cs typeface="+mn-cs"/>
              </a:rPr>
              <a:t>difficult</a:t>
            </a:r>
            <a:r>
              <a:rPr lang="en-US" sz="1200" kern="1200" dirty="0" smtClean="0">
                <a:solidFill>
                  <a:schemeClr val="tx1"/>
                </a:solidFill>
                <a:effectLst/>
                <a:latin typeface="+mn-lt"/>
                <a:ea typeface="+mn-ea"/>
                <a:cs typeface="+mn-cs"/>
              </a:rPr>
              <a:t> in the </a:t>
            </a:r>
            <a:r>
              <a:rPr lang="en-US" sz="1200" kern="1200" dirty="0" err="1" smtClean="0">
                <a:solidFill>
                  <a:schemeClr val="tx1"/>
                </a:solidFill>
                <a:effectLst/>
                <a:latin typeface="+mn-lt"/>
                <a:ea typeface="+mn-ea"/>
                <a:cs typeface="+mn-cs"/>
              </a:rPr>
              <a:t>metagenomic</a:t>
            </a:r>
            <a:r>
              <a:rPr lang="en-US" sz="1200" kern="1200" dirty="0" smtClean="0">
                <a:solidFill>
                  <a:schemeClr val="tx1"/>
                </a:solidFill>
                <a:effectLst/>
                <a:latin typeface="+mn-lt"/>
                <a:ea typeface="+mn-ea"/>
                <a:cs typeface="+mn-cs"/>
              </a:rPr>
              <a:t> setting where reference genome databases are</a:t>
            </a:r>
          </a:p>
          <a:p>
            <a:r>
              <a:rPr lang="en-US" sz="1200" kern="1200" dirty="0" smtClean="0">
                <a:solidFill>
                  <a:schemeClr val="tx1"/>
                </a:solidFill>
                <a:effectLst/>
                <a:latin typeface="+mn-lt"/>
                <a:ea typeface="+mn-ea"/>
                <a:cs typeface="+mn-cs"/>
              </a:rPr>
              <a:t>large and read sets gigantic.</a:t>
            </a:r>
          </a:p>
          <a:p>
            <a:endParaRPr lang="en-US" dirty="0" smtClean="0"/>
          </a:p>
          <a:p>
            <a:r>
              <a:rPr lang="en-US" altLang="zh-CN" dirty="0" smtClean="0"/>
              <a:t>Kraken:</a:t>
            </a:r>
          </a:p>
          <a:p>
            <a:endParaRPr lang="en-US" dirty="0" smtClean="0"/>
          </a:p>
          <a:p>
            <a:r>
              <a:rPr lang="en-US" sz="1200" kern="1200" dirty="0" smtClean="0">
                <a:solidFill>
                  <a:schemeClr val="tx1"/>
                </a:solidFill>
                <a:effectLst/>
                <a:latin typeface="+mn-lt"/>
                <a:ea typeface="+mn-ea"/>
                <a:cs typeface="+mn-cs"/>
              </a:rPr>
              <a:t>In a breakthrough publication in 2014 [Wood and </a:t>
            </a:r>
            <a:r>
              <a:rPr lang="en-US" sz="1200" kern="1200" dirty="0" err="1" smtClean="0">
                <a:solidFill>
                  <a:schemeClr val="tx1"/>
                </a:solidFill>
                <a:effectLst/>
                <a:latin typeface="+mn-lt"/>
                <a:ea typeface="+mn-ea"/>
                <a:cs typeface="+mn-cs"/>
              </a:rPr>
              <a:t>Salzberg</a:t>
            </a:r>
            <a:r>
              <a:rPr lang="en-US" sz="1200" kern="1200" dirty="0" smtClean="0">
                <a:solidFill>
                  <a:schemeClr val="tx1"/>
                </a:solidFill>
                <a:effectLst/>
                <a:latin typeface="+mn-lt"/>
                <a:ea typeface="+mn-ea"/>
                <a:cs typeface="+mn-cs"/>
              </a:rPr>
              <a:t>, 2014] it was shown that it</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possible to greatly accelerate read assignment utilizing fast k-</a:t>
            </a:r>
            <a:r>
              <a:rPr lang="en-US" sz="1200" kern="1200" dirty="0" err="1" smtClean="0">
                <a:solidFill>
                  <a:schemeClr val="tx1"/>
                </a:solidFill>
                <a:effectLst/>
                <a:latin typeface="+mn-lt"/>
                <a:ea typeface="+mn-ea"/>
                <a:cs typeface="+mn-cs"/>
              </a:rPr>
              <a:t>mer</a:t>
            </a:r>
            <a:r>
              <a:rPr lang="en-US" sz="1200" kern="1200" dirty="0" smtClean="0">
                <a:solidFill>
                  <a:schemeClr val="tx1"/>
                </a:solidFill>
                <a:effectLst/>
                <a:latin typeface="+mn-lt"/>
                <a:ea typeface="+mn-ea"/>
                <a:cs typeface="+mn-cs"/>
              </a:rPr>
              <a:t> hashing to circumvent the need for read alignment.</a:t>
            </a:r>
          </a:p>
          <a:p>
            <a:r>
              <a:rPr lang="en-US" sz="1200" kern="1200" dirty="0" smtClean="0">
                <a:solidFill>
                  <a:schemeClr val="tx1"/>
                </a:solidFill>
                <a:effectLst/>
                <a:latin typeface="+mn-lt"/>
                <a:ea typeface="+mn-ea"/>
                <a:cs typeface="+mn-cs"/>
              </a:rPr>
              <a:t>analyses that previously took hours were tractable in minutes, and the removal of</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read alignment step greatly </a:t>
            </a:r>
            <a:r>
              <a:rPr lang="en-US" sz="1200" kern="1200" dirty="0" err="1" smtClean="0">
                <a:solidFill>
                  <a:schemeClr val="tx1"/>
                </a:solidFill>
                <a:effectLst/>
                <a:latin typeface="+mn-lt"/>
                <a:ea typeface="+mn-ea"/>
                <a:cs typeface="+mn-cs"/>
              </a:rPr>
              <a:t>simplied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workows</a:t>
            </a:r>
            <a:r>
              <a:rPr lang="en-US" sz="1200" kern="1200" dirty="0" smtClean="0">
                <a:solidFill>
                  <a:schemeClr val="tx1"/>
                </a:solidFill>
                <a:effectLst/>
                <a:latin typeface="+mn-lt"/>
                <a:ea typeface="+mn-ea"/>
                <a:cs typeface="+mn-cs"/>
              </a:rPr>
              <a:t> and storage requirements.</a:t>
            </a:r>
          </a:p>
          <a:p>
            <a:endParaRPr lang="en-US" dirty="0" smtClean="0"/>
          </a:p>
          <a:p>
            <a:r>
              <a:rPr lang="en-US" altLang="zh-CN" dirty="0" smtClean="0"/>
              <a:t>However,</a:t>
            </a:r>
            <a:r>
              <a:rPr lang="zh-CN" altLang="en-US" baseline="0" dirty="0" smtClean="0"/>
              <a:t> </a:t>
            </a:r>
            <a:r>
              <a:rPr lang="en-US" sz="1200" kern="1200" dirty="0" smtClean="0">
                <a:solidFill>
                  <a:schemeClr val="tx1"/>
                </a:solidFill>
                <a:effectLst/>
                <a:latin typeface="+mn-lt"/>
                <a:ea typeface="+mn-ea"/>
                <a:cs typeface="+mn-cs"/>
              </a:rPr>
              <a:t>An examination of the Kraken algorithm and output</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reveals that the method takes a step back from </a:t>
            </a:r>
            <a:r>
              <a:rPr lang="en-US" sz="1200" kern="1200" dirty="0" err="1" smtClean="0">
                <a:solidFill>
                  <a:schemeClr val="tx1"/>
                </a:solidFill>
                <a:effectLst/>
                <a:latin typeface="+mn-lt"/>
                <a:ea typeface="+mn-ea"/>
                <a:cs typeface="+mn-cs"/>
              </a:rPr>
              <a:t>GRAMMy</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GASiC</a:t>
            </a:r>
            <a:r>
              <a:rPr lang="en-US" sz="1200" kern="1200" dirty="0" smtClean="0">
                <a:solidFill>
                  <a:schemeClr val="tx1"/>
                </a:solidFill>
                <a:effectLst/>
                <a:latin typeface="+mn-lt"/>
                <a:ea typeface="+mn-ea"/>
                <a:cs typeface="+mn-cs"/>
              </a:rPr>
              <a:t> by discarding</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statistical assignment of reads at the strain level in favor of direct taxonomic assignment</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in MEGAN</a:t>
            </a:r>
          </a:p>
          <a:p>
            <a:endParaRPr lang="en-US" dirty="0"/>
          </a:p>
        </p:txBody>
      </p:sp>
      <p:sp>
        <p:nvSpPr>
          <p:cNvPr id="4" name="Slide Number Placeholder 3"/>
          <p:cNvSpPr>
            <a:spLocks noGrp="1"/>
          </p:cNvSpPr>
          <p:nvPr>
            <p:ph type="sldNum" sz="quarter" idx="10"/>
          </p:nvPr>
        </p:nvSpPr>
        <p:spPr/>
        <p:txBody>
          <a:bodyPr/>
          <a:lstStyle/>
          <a:p>
            <a:fld id="{DEA683E1-9011-4FF1-91A9-45C42F85D6FE}" type="slidenum">
              <a:rPr lang="zh-CN" altLang="en-US" smtClean="0"/>
              <a:t>6</a:t>
            </a:fld>
            <a:endParaRPr lang="zh-CN" altLang="en-US"/>
          </a:p>
        </p:txBody>
      </p:sp>
    </p:spTree>
    <p:extLst>
      <p:ext uri="{BB962C8B-B14F-4D97-AF65-F5344CB8AC3E}">
        <p14:creationId xmlns:p14="http://schemas.microsoft.com/office/powerpoint/2010/main" val="697179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 idea of translating RNA-</a:t>
            </a:r>
            <a:r>
              <a:rPr lang="en-US" altLang="zh-CN" dirty="0" err="1" smtClean="0"/>
              <a:t>Seq</a:t>
            </a:r>
            <a:r>
              <a:rPr lang="en-US" altLang="zh-CN" baseline="0" dirty="0" smtClean="0"/>
              <a:t> methodology to metagenomics was, to our knowledge, first proposed in </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natural question</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to ask is whether</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 is possible to leverage fast k-</a:t>
            </a:r>
            <a:r>
              <a:rPr lang="en-US" sz="1200" kern="1200" dirty="0" err="1" smtClean="0">
                <a:solidFill>
                  <a:schemeClr val="tx1"/>
                </a:solidFill>
                <a:effectLst/>
                <a:latin typeface="+mn-lt"/>
                <a:ea typeface="+mn-ea"/>
                <a:cs typeface="+mn-cs"/>
              </a:rPr>
              <a:t>mer</a:t>
            </a:r>
            <a:r>
              <a:rPr lang="en-US" sz="1200" kern="1200" dirty="0" smtClean="0">
                <a:solidFill>
                  <a:schemeClr val="tx1"/>
                </a:solidFill>
                <a:effectLst/>
                <a:latin typeface="+mn-lt"/>
                <a:ea typeface="+mn-ea"/>
                <a:cs typeface="+mn-cs"/>
              </a:rPr>
              <a:t> based hashing to map reads not at the taxonomic</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but at the strain level, while assigning the resulting </a:t>
            </a:r>
            <a:r>
              <a:rPr lang="en-US" sz="1200" kern="1200" dirty="0" err="1" smtClean="0">
                <a:solidFill>
                  <a:schemeClr val="tx1"/>
                </a:solidFill>
                <a:effectLst/>
                <a:latin typeface="+mn-lt"/>
                <a:ea typeface="+mn-ea"/>
                <a:cs typeface="+mn-cs"/>
              </a:rPr>
              <a:t>ambigously</a:t>
            </a:r>
            <a:r>
              <a:rPr lang="en-US" sz="1200" kern="1200" dirty="0" smtClean="0">
                <a:solidFill>
                  <a:schemeClr val="tx1"/>
                </a:solidFill>
                <a:effectLst/>
                <a:latin typeface="+mn-lt"/>
                <a:ea typeface="+mn-ea"/>
                <a:cs typeface="+mn-cs"/>
              </a:rPr>
              <a:t> mapped reads using a</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statistical framework that allows for probabilistic assignment of reads.</a:t>
            </a:r>
          </a:p>
          <a:p>
            <a:endParaRPr lang="en-US" altLang="zh-CN" dirty="0" smtClean="0"/>
          </a:p>
          <a:p>
            <a:r>
              <a:rPr lang="en-US" altLang="zh-CN" dirty="0" smtClean="0"/>
              <a:t>The </a:t>
            </a:r>
            <a:r>
              <a:rPr lang="en-US" altLang="zh-CN" dirty="0"/>
              <a:t>idea of translating RNA-</a:t>
            </a:r>
            <a:r>
              <a:rPr lang="en-US" altLang="zh-CN" dirty="0" err="1"/>
              <a:t>Seq</a:t>
            </a:r>
            <a:r>
              <a:rPr lang="en-US" altLang="zh-CN" baseline="0" dirty="0"/>
              <a:t> methodology to and from metagenomics was, to our knowledge, first proposed in </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Dierential</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abundance analysis for microbial marker-gene surveys. Nature methods , 10(12):1200{1202.</a:t>
            </a:r>
          </a:p>
          <a:p>
            <a:endParaRPr lang="en-US" altLang="zh-CN" dirty="0" smtClean="0"/>
          </a:p>
          <a:p>
            <a:r>
              <a:rPr lang="en-US" sz="1200" kern="1200" dirty="0" smtClean="0">
                <a:solidFill>
                  <a:schemeClr val="tx1"/>
                </a:solidFill>
                <a:effectLst/>
                <a:latin typeface="+mn-lt"/>
                <a:ea typeface="+mn-ea"/>
                <a:cs typeface="+mn-cs"/>
              </a:rPr>
              <a:t>In that </a:t>
            </a:r>
            <a:r>
              <a:rPr lang="en-US" sz="1200" kern="1200" dirty="0" err="1" smtClean="0">
                <a:solidFill>
                  <a:schemeClr val="tx1"/>
                </a:solidFill>
                <a:effectLst/>
                <a:latin typeface="+mn-lt"/>
                <a:ea typeface="+mn-ea"/>
                <a:cs typeface="+mn-cs"/>
              </a:rPr>
              <a:t>paper,there</a:t>
            </a:r>
            <a:r>
              <a:rPr lang="en-US" sz="1200" kern="1200" dirty="0" smtClean="0">
                <a:solidFill>
                  <a:schemeClr val="tx1"/>
                </a:solidFill>
                <a:effectLst/>
                <a:latin typeface="+mn-lt"/>
                <a:ea typeface="+mn-ea"/>
                <a:cs typeface="+mn-cs"/>
              </a:rPr>
              <a:t> were comparisons between the proposed metagenomics method and RNA-</a:t>
            </a:r>
            <a:r>
              <a:rPr lang="en-US" sz="1200" kern="1200" dirty="0" err="1" smtClean="0">
                <a:solidFill>
                  <a:schemeClr val="tx1"/>
                </a:solidFill>
                <a:effectLst/>
                <a:latin typeface="+mn-lt"/>
                <a:ea typeface="+mn-ea"/>
                <a:cs typeface="+mn-cs"/>
              </a:rPr>
              <a:t>Seq</a:t>
            </a:r>
            <a:r>
              <a:rPr lang="en-US" sz="1200" kern="1200" dirty="0" smtClean="0">
                <a:solidFill>
                  <a:schemeClr val="tx1"/>
                </a:solidFill>
                <a:effectLst/>
                <a:latin typeface="+mn-lt"/>
                <a:ea typeface="+mn-ea"/>
                <a:cs typeface="+mn-cs"/>
              </a:rPr>
              <a:t> differential analysis methods implemented in </a:t>
            </a:r>
            <a:r>
              <a:rPr lang="en-US" sz="1200" kern="1200" dirty="0" err="1" smtClean="0">
                <a:solidFill>
                  <a:schemeClr val="tx1"/>
                </a:solidFill>
                <a:effectLst/>
                <a:latin typeface="+mn-lt"/>
                <a:ea typeface="+mn-ea"/>
                <a:cs typeface="+mn-cs"/>
              </a:rPr>
              <a:t>DESeq</a:t>
            </a:r>
            <a:r>
              <a:rPr lang="en-US" sz="1200" kern="1200" dirty="0" smtClean="0">
                <a:solidFill>
                  <a:schemeClr val="tx1"/>
                </a:solidFill>
                <a:effectLst/>
                <a:latin typeface="+mn-lt"/>
                <a:ea typeface="+mn-ea"/>
                <a:cs typeface="+mn-cs"/>
              </a:rPr>
              <a:t> [Anders and Huber, 2010] and </a:t>
            </a:r>
            <a:r>
              <a:rPr lang="en-US" sz="1200" kern="1200" dirty="0" err="1" smtClean="0">
                <a:solidFill>
                  <a:schemeClr val="tx1"/>
                </a:solidFill>
                <a:effectLst/>
                <a:latin typeface="+mn-lt"/>
                <a:ea typeface="+mn-ea"/>
                <a:cs typeface="+mn-cs"/>
              </a:rPr>
              <a:t>edgeR</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[Robinson et al., 2010]</a:t>
            </a:r>
          </a:p>
          <a:p>
            <a:endParaRPr lang="zh-CN" altLang="en-US" dirty="0"/>
          </a:p>
        </p:txBody>
      </p:sp>
      <p:sp>
        <p:nvSpPr>
          <p:cNvPr id="4" name="灯片编号占位符 3"/>
          <p:cNvSpPr>
            <a:spLocks noGrp="1"/>
          </p:cNvSpPr>
          <p:nvPr>
            <p:ph type="sldNum" sz="quarter" idx="10"/>
          </p:nvPr>
        </p:nvSpPr>
        <p:spPr/>
        <p:txBody>
          <a:bodyPr/>
          <a:lstStyle/>
          <a:p>
            <a:fld id="{DEA683E1-9011-4FF1-91A9-45C42F85D6FE}" type="slidenum">
              <a:rPr lang="zh-CN" altLang="en-US" smtClean="0"/>
              <a:t>7</a:t>
            </a:fld>
            <a:endParaRPr lang="zh-CN" altLang="en-US"/>
          </a:p>
        </p:txBody>
      </p:sp>
    </p:spTree>
    <p:extLst>
      <p:ext uri="{BB962C8B-B14F-4D97-AF65-F5344CB8AC3E}">
        <p14:creationId xmlns:p14="http://schemas.microsoft.com/office/powerpoint/2010/main" val="681180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Similarity</a:t>
            </a:r>
          </a:p>
          <a:p>
            <a:r>
              <a:rPr lang="en-US" altLang="zh-CN" dirty="0" smtClean="0"/>
              <a:t>There</a:t>
            </a:r>
            <a:r>
              <a:rPr lang="en-US" altLang="zh-CN" baseline="0" dirty="0" smtClean="0"/>
              <a:t> are many researches done in RNA-</a:t>
            </a:r>
            <a:r>
              <a:rPr lang="en-US" altLang="zh-CN" baseline="0" dirty="0" err="1" smtClean="0"/>
              <a:t>Seq</a:t>
            </a:r>
            <a:r>
              <a:rPr lang="en-US" altLang="zh-CN" baseline="0" dirty="0" smtClean="0"/>
              <a:t> it is an experiment for which there has been extensive methods development that we hypothesized could be adapted and applied to metagenomics.</a:t>
            </a:r>
          </a:p>
          <a:p>
            <a:endParaRPr lang="en-US" altLang="zh-CN" baseline="0" dirty="0" smtClean="0"/>
          </a:p>
          <a:p>
            <a:r>
              <a:rPr lang="en-US" altLang="zh-CN" baseline="0" dirty="0" smtClean="0"/>
              <a:t>However, …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EA683E1-9011-4FF1-91A9-45C42F85D6FE}" type="slidenum">
              <a:rPr lang="zh-CN" altLang="en-US" smtClean="0"/>
              <a:t>8</a:t>
            </a:fld>
            <a:endParaRPr lang="zh-CN" altLang="en-US"/>
          </a:p>
        </p:txBody>
      </p:sp>
    </p:spTree>
    <p:extLst>
      <p:ext uri="{BB962C8B-B14F-4D97-AF65-F5344CB8AC3E}">
        <p14:creationId xmlns:p14="http://schemas.microsoft.com/office/powerpoint/2010/main" val="3761424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smtClean="0">
                <a:solidFill>
                  <a:schemeClr val="tx1"/>
                </a:solidFill>
                <a:effectLst/>
                <a:latin typeface="+mn-lt"/>
                <a:ea typeface="+mn-ea"/>
                <a:cs typeface="+mn-cs"/>
              </a:rPr>
              <a:t>method based on </a:t>
            </a:r>
            <a:r>
              <a:rPr lang="en-US" sz="1200" kern="1200" dirty="0" err="1" smtClean="0">
                <a:solidFill>
                  <a:schemeClr val="tx1"/>
                </a:solidFill>
                <a:effectLst/>
                <a:latin typeface="+mn-lt"/>
                <a:ea typeface="+mn-ea"/>
                <a:cs typeface="+mn-cs"/>
              </a:rPr>
              <a:t>pseudoalignment</a:t>
            </a:r>
            <a:r>
              <a:rPr lang="en-US" sz="1200" kern="1200" dirty="0" smtClean="0">
                <a:solidFill>
                  <a:schemeClr val="tx1"/>
                </a:solidFill>
                <a:effectLst/>
                <a:latin typeface="+mn-lt"/>
                <a:ea typeface="+mn-ea"/>
                <a:cs typeface="+mn-cs"/>
              </a:rPr>
              <a:t> of</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reads and fragments, which focuses only on identifying the transcripts</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from which the reads could have originated and does not try to pinpoint</a:t>
            </a:r>
          </a:p>
          <a:p>
            <a:r>
              <a:rPr lang="en-US" sz="1200" kern="1200" dirty="0" smtClean="0">
                <a:solidFill>
                  <a:schemeClr val="tx1"/>
                </a:solidFill>
                <a:effectLst/>
                <a:latin typeface="+mn-lt"/>
                <a:ea typeface="+mn-ea"/>
                <a:cs typeface="+mn-cs"/>
              </a:rPr>
              <a:t>exactly how the sequences of the reads and transcripts align</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We then turn to the page of </a:t>
            </a:r>
            <a:r>
              <a:rPr lang="en-US" altLang="zh-CN" dirty="0" err="1" smtClean="0"/>
              <a:t>kallisto</a:t>
            </a:r>
            <a:r>
              <a:rPr lang="en-US" altLang="zh-CN" dirty="0" smtClean="0"/>
              <a:t> which</a:t>
            </a:r>
            <a:r>
              <a:rPr lang="en-US" altLang="zh-CN" baseline="0" dirty="0" smtClean="0"/>
              <a:t> introduces the </a:t>
            </a:r>
            <a:r>
              <a:rPr lang="en-US" altLang="zh-CN" baseline="0" dirty="0" err="1" smtClean="0"/>
              <a:t>pseudoalignment</a:t>
            </a:r>
            <a:r>
              <a:rPr lang="en-US" altLang="zh-CN" baseline="0" dirty="0" smtClean="0"/>
              <a:t> in RNA-</a:t>
            </a:r>
            <a:r>
              <a:rPr lang="en-US" altLang="zh-CN" baseline="0" dirty="0" err="1" smtClean="0"/>
              <a:t>Seq</a:t>
            </a:r>
            <a:r>
              <a:rPr lang="en-US" altLang="zh-CN" baseline="0" dirty="0" smtClean="0"/>
              <a:t> quantification. </a:t>
            </a:r>
            <a:endParaRPr lang="zh-CN" altLang="en-US" dirty="0" smtClean="0"/>
          </a:p>
          <a:p>
            <a:endParaRPr 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DEA683E1-9011-4FF1-91A9-45C42F85D6FE}" type="slidenum">
              <a:rPr lang="zh-CN" altLang="en-US" smtClean="0"/>
              <a:t>9</a:t>
            </a:fld>
            <a:endParaRPr lang="zh-CN" altLang="en-US"/>
          </a:p>
        </p:txBody>
      </p:sp>
    </p:spTree>
    <p:extLst>
      <p:ext uri="{BB962C8B-B14F-4D97-AF65-F5344CB8AC3E}">
        <p14:creationId xmlns:p14="http://schemas.microsoft.com/office/powerpoint/2010/main" val="1890356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A4933855-0A44-4CB7-95D9-7C3567828D57}" type="datetime1">
              <a:rPr lang="zh-CN" altLang="en-US" smtClean="0"/>
              <a:t>2017/5/16</a:t>
            </a:fld>
            <a:endParaRPr lang="es-ES" altLang="zh-CN"/>
          </a:p>
        </p:txBody>
      </p:sp>
      <p:sp>
        <p:nvSpPr>
          <p:cNvPr id="5" name="页脚占位符 4"/>
          <p:cNvSpPr>
            <a:spLocks noGrp="1"/>
          </p:cNvSpPr>
          <p:nvPr>
            <p:ph type="ftr" sz="quarter" idx="11"/>
          </p:nvPr>
        </p:nvSpPr>
        <p:spPr/>
        <p:txBody>
          <a:bodyPr/>
          <a:lstStyle>
            <a:lvl1pPr>
              <a:defRPr/>
            </a:lvl1pPr>
          </a:lstStyle>
          <a:p>
            <a:endParaRPr lang="es-ES" altLang="zh-CN"/>
          </a:p>
        </p:txBody>
      </p:sp>
      <p:sp>
        <p:nvSpPr>
          <p:cNvPr id="6" name="灯片编号占位符 5"/>
          <p:cNvSpPr>
            <a:spLocks noGrp="1"/>
          </p:cNvSpPr>
          <p:nvPr>
            <p:ph type="sldNum" sz="quarter" idx="12"/>
          </p:nvPr>
        </p:nvSpPr>
        <p:spPr/>
        <p:txBody>
          <a:bodyPr/>
          <a:lstStyle>
            <a:lvl1pPr>
              <a:defRPr/>
            </a:lvl1pPr>
          </a:lstStyle>
          <a:p>
            <a:fld id="{04FFE3B4-9808-4863-A3A2-C7D461D5578F}" type="slidenum">
              <a:rPr lang="es-ES" altLang="zh-CN"/>
              <a:pPr/>
              <a:t>‹#›</a:t>
            </a:fld>
            <a:endParaRPr lang="es-ES" altLang="zh-CN"/>
          </a:p>
        </p:txBody>
      </p:sp>
    </p:spTree>
    <p:extLst>
      <p:ext uri="{BB962C8B-B14F-4D97-AF65-F5344CB8AC3E}">
        <p14:creationId xmlns:p14="http://schemas.microsoft.com/office/powerpoint/2010/main" val="2211323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02AE4722-A7FB-4B7C-8374-EBE77C2CCB4A}" type="datetime1">
              <a:rPr lang="zh-CN" altLang="en-US" smtClean="0"/>
              <a:t>2017/5/16</a:t>
            </a:fld>
            <a:endParaRPr lang="es-ES" altLang="zh-CN"/>
          </a:p>
        </p:txBody>
      </p:sp>
      <p:sp>
        <p:nvSpPr>
          <p:cNvPr id="5" name="页脚占位符 4"/>
          <p:cNvSpPr>
            <a:spLocks noGrp="1"/>
          </p:cNvSpPr>
          <p:nvPr>
            <p:ph type="ftr" sz="quarter" idx="11"/>
          </p:nvPr>
        </p:nvSpPr>
        <p:spPr/>
        <p:txBody>
          <a:bodyPr/>
          <a:lstStyle>
            <a:lvl1pPr>
              <a:defRPr/>
            </a:lvl1pPr>
          </a:lstStyle>
          <a:p>
            <a:endParaRPr lang="es-ES" altLang="zh-CN"/>
          </a:p>
        </p:txBody>
      </p:sp>
      <p:sp>
        <p:nvSpPr>
          <p:cNvPr id="6" name="灯片编号占位符 5"/>
          <p:cNvSpPr>
            <a:spLocks noGrp="1"/>
          </p:cNvSpPr>
          <p:nvPr>
            <p:ph type="sldNum" sz="quarter" idx="12"/>
          </p:nvPr>
        </p:nvSpPr>
        <p:spPr/>
        <p:txBody>
          <a:bodyPr/>
          <a:lstStyle>
            <a:lvl1pPr>
              <a:defRPr/>
            </a:lvl1pPr>
          </a:lstStyle>
          <a:p>
            <a:fld id="{00041D88-3BF6-47AD-9B7C-84C4BB864810}" type="slidenum">
              <a:rPr lang="es-ES" altLang="zh-CN"/>
              <a:pPr/>
              <a:t>‹#›</a:t>
            </a:fld>
            <a:endParaRPr lang="es-ES" altLang="zh-CN"/>
          </a:p>
        </p:txBody>
      </p:sp>
    </p:spTree>
    <p:extLst>
      <p:ext uri="{BB962C8B-B14F-4D97-AF65-F5344CB8AC3E}">
        <p14:creationId xmlns:p14="http://schemas.microsoft.com/office/powerpoint/2010/main" val="2801754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A3E16546-0309-41DD-AB27-7FC882A6093E}" type="datetime1">
              <a:rPr lang="zh-CN" altLang="en-US" smtClean="0"/>
              <a:t>2017/5/16</a:t>
            </a:fld>
            <a:endParaRPr lang="es-ES" altLang="zh-CN"/>
          </a:p>
        </p:txBody>
      </p:sp>
      <p:sp>
        <p:nvSpPr>
          <p:cNvPr id="5" name="页脚占位符 4"/>
          <p:cNvSpPr>
            <a:spLocks noGrp="1"/>
          </p:cNvSpPr>
          <p:nvPr>
            <p:ph type="ftr" sz="quarter" idx="11"/>
          </p:nvPr>
        </p:nvSpPr>
        <p:spPr/>
        <p:txBody>
          <a:bodyPr/>
          <a:lstStyle>
            <a:lvl1pPr>
              <a:defRPr/>
            </a:lvl1pPr>
          </a:lstStyle>
          <a:p>
            <a:endParaRPr lang="es-ES" altLang="zh-CN"/>
          </a:p>
        </p:txBody>
      </p:sp>
      <p:sp>
        <p:nvSpPr>
          <p:cNvPr id="6" name="灯片编号占位符 5"/>
          <p:cNvSpPr>
            <a:spLocks noGrp="1"/>
          </p:cNvSpPr>
          <p:nvPr>
            <p:ph type="sldNum" sz="quarter" idx="12"/>
          </p:nvPr>
        </p:nvSpPr>
        <p:spPr/>
        <p:txBody>
          <a:bodyPr/>
          <a:lstStyle>
            <a:lvl1pPr>
              <a:defRPr/>
            </a:lvl1pPr>
          </a:lstStyle>
          <a:p>
            <a:fld id="{16DFB4A9-4E39-4FF4-BFD0-46855CA136D1}" type="slidenum">
              <a:rPr lang="es-ES" altLang="zh-CN"/>
              <a:pPr/>
              <a:t>‹#›</a:t>
            </a:fld>
            <a:endParaRPr lang="es-ES" altLang="zh-CN"/>
          </a:p>
        </p:txBody>
      </p:sp>
    </p:spTree>
    <p:extLst>
      <p:ext uri="{BB962C8B-B14F-4D97-AF65-F5344CB8AC3E}">
        <p14:creationId xmlns:p14="http://schemas.microsoft.com/office/powerpoint/2010/main" val="1403504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90ADC9CF-3A55-4D98-B714-994E449B19B2}" type="datetime1">
              <a:rPr lang="zh-CN" altLang="en-US" smtClean="0"/>
              <a:t>2017/5/16</a:t>
            </a:fld>
            <a:endParaRPr lang="es-ES" altLang="zh-CN"/>
          </a:p>
        </p:txBody>
      </p:sp>
      <p:sp>
        <p:nvSpPr>
          <p:cNvPr id="5" name="页脚占位符 4"/>
          <p:cNvSpPr>
            <a:spLocks noGrp="1"/>
          </p:cNvSpPr>
          <p:nvPr>
            <p:ph type="ftr" sz="quarter" idx="11"/>
          </p:nvPr>
        </p:nvSpPr>
        <p:spPr/>
        <p:txBody>
          <a:bodyPr/>
          <a:lstStyle>
            <a:lvl1pPr>
              <a:defRPr/>
            </a:lvl1pPr>
          </a:lstStyle>
          <a:p>
            <a:endParaRPr lang="es-ES" altLang="zh-CN"/>
          </a:p>
        </p:txBody>
      </p:sp>
      <p:sp>
        <p:nvSpPr>
          <p:cNvPr id="6" name="灯片编号占位符 5"/>
          <p:cNvSpPr>
            <a:spLocks noGrp="1"/>
          </p:cNvSpPr>
          <p:nvPr>
            <p:ph type="sldNum" sz="quarter" idx="12"/>
          </p:nvPr>
        </p:nvSpPr>
        <p:spPr/>
        <p:txBody>
          <a:bodyPr/>
          <a:lstStyle>
            <a:lvl1pPr>
              <a:defRPr/>
            </a:lvl1pPr>
          </a:lstStyle>
          <a:p>
            <a:fld id="{17B0D404-C6A6-414D-AF9A-1E460CDE8A09}" type="slidenum">
              <a:rPr lang="es-ES" altLang="zh-CN"/>
              <a:pPr/>
              <a:t>‹#›</a:t>
            </a:fld>
            <a:endParaRPr lang="es-ES" altLang="zh-CN"/>
          </a:p>
        </p:txBody>
      </p:sp>
    </p:spTree>
    <p:extLst>
      <p:ext uri="{BB962C8B-B14F-4D97-AF65-F5344CB8AC3E}">
        <p14:creationId xmlns:p14="http://schemas.microsoft.com/office/powerpoint/2010/main" val="2618736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9997E627-1234-42B4-BBA1-ABB39228407B}" type="datetime1">
              <a:rPr lang="zh-CN" altLang="en-US" smtClean="0"/>
              <a:t>2017/5/16</a:t>
            </a:fld>
            <a:endParaRPr lang="es-ES" altLang="zh-CN"/>
          </a:p>
        </p:txBody>
      </p:sp>
      <p:sp>
        <p:nvSpPr>
          <p:cNvPr id="5" name="页脚占位符 4"/>
          <p:cNvSpPr>
            <a:spLocks noGrp="1"/>
          </p:cNvSpPr>
          <p:nvPr>
            <p:ph type="ftr" sz="quarter" idx="11"/>
          </p:nvPr>
        </p:nvSpPr>
        <p:spPr/>
        <p:txBody>
          <a:bodyPr/>
          <a:lstStyle>
            <a:lvl1pPr>
              <a:defRPr/>
            </a:lvl1pPr>
          </a:lstStyle>
          <a:p>
            <a:endParaRPr lang="es-ES" altLang="zh-CN"/>
          </a:p>
        </p:txBody>
      </p:sp>
      <p:sp>
        <p:nvSpPr>
          <p:cNvPr id="6" name="灯片编号占位符 5"/>
          <p:cNvSpPr>
            <a:spLocks noGrp="1"/>
          </p:cNvSpPr>
          <p:nvPr>
            <p:ph type="sldNum" sz="quarter" idx="12"/>
          </p:nvPr>
        </p:nvSpPr>
        <p:spPr/>
        <p:txBody>
          <a:bodyPr/>
          <a:lstStyle>
            <a:lvl1pPr>
              <a:defRPr/>
            </a:lvl1pPr>
          </a:lstStyle>
          <a:p>
            <a:fld id="{3BE8255E-2DBA-4DCF-8993-C70FD7A518A8}" type="slidenum">
              <a:rPr lang="es-ES" altLang="zh-CN"/>
              <a:pPr/>
              <a:t>‹#›</a:t>
            </a:fld>
            <a:endParaRPr lang="es-ES" altLang="zh-CN"/>
          </a:p>
        </p:txBody>
      </p:sp>
    </p:spTree>
    <p:extLst>
      <p:ext uri="{BB962C8B-B14F-4D97-AF65-F5344CB8AC3E}">
        <p14:creationId xmlns:p14="http://schemas.microsoft.com/office/powerpoint/2010/main" val="3031206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37A309F4-6177-4957-9076-FFB6544979C2}" type="datetime1">
              <a:rPr lang="zh-CN" altLang="en-US" smtClean="0"/>
              <a:t>2017/5/16</a:t>
            </a:fld>
            <a:endParaRPr lang="es-ES" altLang="zh-CN"/>
          </a:p>
        </p:txBody>
      </p:sp>
      <p:sp>
        <p:nvSpPr>
          <p:cNvPr id="6" name="页脚占位符 5"/>
          <p:cNvSpPr>
            <a:spLocks noGrp="1"/>
          </p:cNvSpPr>
          <p:nvPr>
            <p:ph type="ftr" sz="quarter" idx="11"/>
          </p:nvPr>
        </p:nvSpPr>
        <p:spPr/>
        <p:txBody>
          <a:bodyPr/>
          <a:lstStyle>
            <a:lvl1pPr>
              <a:defRPr/>
            </a:lvl1pPr>
          </a:lstStyle>
          <a:p>
            <a:endParaRPr lang="es-ES" altLang="zh-CN"/>
          </a:p>
        </p:txBody>
      </p:sp>
      <p:sp>
        <p:nvSpPr>
          <p:cNvPr id="7" name="灯片编号占位符 6"/>
          <p:cNvSpPr>
            <a:spLocks noGrp="1"/>
          </p:cNvSpPr>
          <p:nvPr>
            <p:ph type="sldNum" sz="quarter" idx="12"/>
          </p:nvPr>
        </p:nvSpPr>
        <p:spPr/>
        <p:txBody>
          <a:bodyPr/>
          <a:lstStyle>
            <a:lvl1pPr>
              <a:defRPr/>
            </a:lvl1pPr>
          </a:lstStyle>
          <a:p>
            <a:fld id="{B7DF588D-FCEE-4ABA-8ECC-F3C4EAD81F43}" type="slidenum">
              <a:rPr lang="es-ES" altLang="zh-CN"/>
              <a:pPr/>
              <a:t>‹#›</a:t>
            </a:fld>
            <a:endParaRPr lang="es-ES" altLang="zh-CN"/>
          </a:p>
        </p:txBody>
      </p:sp>
    </p:spTree>
    <p:extLst>
      <p:ext uri="{BB962C8B-B14F-4D97-AF65-F5344CB8AC3E}">
        <p14:creationId xmlns:p14="http://schemas.microsoft.com/office/powerpoint/2010/main" val="2820032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AE33E70B-B38A-4956-A2E2-F0BE624E704C}" type="datetime1">
              <a:rPr lang="zh-CN" altLang="en-US" smtClean="0"/>
              <a:t>2017/5/16</a:t>
            </a:fld>
            <a:endParaRPr lang="es-ES" altLang="zh-CN"/>
          </a:p>
        </p:txBody>
      </p:sp>
      <p:sp>
        <p:nvSpPr>
          <p:cNvPr id="8" name="页脚占位符 7"/>
          <p:cNvSpPr>
            <a:spLocks noGrp="1"/>
          </p:cNvSpPr>
          <p:nvPr>
            <p:ph type="ftr" sz="quarter" idx="11"/>
          </p:nvPr>
        </p:nvSpPr>
        <p:spPr/>
        <p:txBody>
          <a:bodyPr/>
          <a:lstStyle>
            <a:lvl1pPr>
              <a:defRPr/>
            </a:lvl1pPr>
          </a:lstStyle>
          <a:p>
            <a:endParaRPr lang="es-ES" altLang="zh-CN"/>
          </a:p>
        </p:txBody>
      </p:sp>
      <p:sp>
        <p:nvSpPr>
          <p:cNvPr id="9" name="灯片编号占位符 8"/>
          <p:cNvSpPr>
            <a:spLocks noGrp="1"/>
          </p:cNvSpPr>
          <p:nvPr>
            <p:ph type="sldNum" sz="quarter" idx="12"/>
          </p:nvPr>
        </p:nvSpPr>
        <p:spPr/>
        <p:txBody>
          <a:bodyPr/>
          <a:lstStyle>
            <a:lvl1pPr>
              <a:defRPr/>
            </a:lvl1pPr>
          </a:lstStyle>
          <a:p>
            <a:fld id="{422C029D-0F95-4306-AEE9-7F5350DEAE26}" type="slidenum">
              <a:rPr lang="es-ES" altLang="zh-CN"/>
              <a:pPr/>
              <a:t>‹#›</a:t>
            </a:fld>
            <a:endParaRPr lang="es-ES" altLang="zh-CN"/>
          </a:p>
        </p:txBody>
      </p:sp>
    </p:spTree>
    <p:extLst>
      <p:ext uri="{BB962C8B-B14F-4D97-AF65-F5344CB8AC3E}">
        <p14:creationId xmlns:p14="http://schemas.microsoft.com/office/powerpoint/2010/main" val="1744298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55C36E2B-EE36-4A4E-84D3-22B3B7B8F9AB}" type="datetime1">
              <a:rPr lang="zh-CN" altLang="en-US" smtClean="0"/>
              <a:t>2017/5/16</a:t>
            </a:fld>
            <a:endParaRPr lang="es-ES" altLang="zh-CN"/>
          </a:p>
        </p:txBody>
      </p:sp>
      <p:sp>
        <p:nvSpPr>
          <p:cNvPr id="4" name="页脚占位符 3"/>
          <p:cNvSpPr>
            <a:spLocks noGrp="1"/>
          </p:cNvSpPr>
          <p:nvPr>
            <p:ph type="ftr" sz="quarter" idx="11"/>
          </p:nvPr>
        </p:nvSpPr>
        <p:spPr/>
        <p:txBody>
          <a:bodyPr/>
          <a:lstStyle>
            <a:lvl1pPr>
              <a:defRPr/>
            </a:lvl1pPr>
          </a:lstStyle>
          <a:p>
            <a:endParaRPr lang="es-ES" altLang="zh-CN"/>
          </a:p>
        </p:txBody>
      </p:sp>
      <p:sp>
        <p:nvSpPr>
          <p:cNvPr id="5" name="灯片编号占位符 4"/>
          <p:cNvSpPr>
            <a:spLocks noGrp="1"/>
          </p:cNvSpPr>
          <p:nvPr>
            <p:ph type="sldNum" sz="quarter" idx="12"/>
          </p:nvPr>
        </p:nvSpPr>
        <p:spPr/>
        <p:txBody>
          <a:bodyPr/>
          <a:lstStyle>
            <a:lvl1pPr>
              <a:defRPr/>
            </a:lvl1pPr>
          </a:lstStyle>
          <a:p>
            <a:fld id="{902CD294-D073-400D-BF6B-16E0D948571D}" type="slidenum">
              <a:rPr lang="es-ES" altLang="zh-CN"/>
              <a:pPr/>
              <a:t>‹#›</a:t>
            </a:fld>
            <a:endParaRPr lang="es-ES" altLang="zh-CN"/>
          </a:p>
        </p:txBody>
      </p:sp>
    </p:spTree>
    <p:extLst>
      <p:ext uri="{BB962C8B-B14F-4D97-AF65-F5344CB8AC3E}">
        <p14:creationId xmlns:p14="http://schemas.microsoft.com/office/powerpoint/2010/main" val="3773636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EBA13935-DB36-4896-A855-9D4AFBA298EC}" type="datetime1">
              <a:rPr lang="zh-CN" altLang="en-US" smtClean="0"/>
              <a:t>2017/5/16</a:t>
            </a:fld>
            <a:endParaRPr lang="es-ES" altLang="zh-CN"/>
          </a:p>
        </p:txBody>
      </p:sp>
      <p:sp>
        <p:nvSpPr>
          <p:cNvPr id="3" name="页脚占位符 2"/>
          <p:cNvSpPr>
            <a:spLocks noGrp="1"/>
          </p:cNvSpPr>
          <p:nvPr>
            <p:ph type="ftr" sz="quarter" idx="11"/>
          </p:nvPr>
        </p:nvSpPr>
        <p:spPr/>
        <p:txBody>
          <a:bodyPr/>
          <a:lstStyle>
            <a:lvl1pPr>
              <a:defRPr/>
            </a:lvl1pPr>
          </a:lstStyle>
          <a:p>
            <a:endParaRPr lang="es-ES" altLang="zh-CN"/>
          </a:p>
        </p:txBody>
      </p:sp>
      <p:sp>
        <p:nvSpPr>
          <p:cNvPr id="4" name="灯片编号占位符 3"/>
          <p:cNvSpPr>
            <a:spLocks noGrp="1"/>
          </p:cNvSpPr>
          <p:nvPr>
            <p:ph type="sldNum" sz="quarter" idx="12"/>
          </p:nvPr>
        </p:nvSpPr>
        <p:spPr/>
        <p:txBody>
          <a:bodyPr/>
          <a:lstStyle>
            <a:lvl1pPr>
              <a:defRPr/>
            </a:lvl1pPr>
          </a:lstStyle>
          <a:p>
            <a:fld id="{931511D8-97BD-4F0E-B15D-BCF1694F5392}" type="slidenum">
              <a:rPr lang="es-ES" altLang="zh-CN"/>
              <a:pPr/>
              <a:t>‹#›</a:t>
            </a:fld>
            <a:endParaRPr lang="es-ES" altLang="zh-CN"/>
          </a:p>
        </p:txBody>
      </p:sp>
    </p:spTree>
    <p:extLst>
      <p:ext uri="{BB962C8B-B14F-4D97-AF65-F5344CB8AC3E}">
        <p14:creationId xmlns:p14="http://schemas.microsoft.com/office/powerpoint/2010/main" val="3467937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92689B46-076A-4FB0-8011-7BD12BD28DE0}" type="datetime1">
              <a:rPr lang="zh-CN" altLang="en-US" smtClean="0"/>
              <a:t>2017/5/16</a:t>
            </a:fld>
            <a:endParaRPr lang="es-ES" altLang="zh-CN"/>
          </a:p>
        </p:txBody>
      </p:sp>
      <p:sp>
        <p:nvSpPr>
          <p:cNvPr id="6" name="页脚占位符 5"/>
          <p:cNvSpPr>
            <a:spLocks noGrp="1"/>
          </p:cNvSpPr>
          <p:nvPr>
            <p:ph type="ftr" sz="quarter" idx="11"/>
          </p:nvPr>
        </p:nvSpPr>
        <p:spPr/>
        <p:txBody>
          <a:bodyPr/>
          <a:lstStyle>
            <a:lvl1pPr>
              <a:defRPr/>
            </a:lvl1pPr>
          </a:lstStyle>
          <a:p>
            <a:endParaRPr lang="es-ES" altLang="zh-CN"/>
          </a:p>
        </p:txBody>
      </p:sp>
      <p:sp>
        <p:nvSpPr>
          <p:cNvPr id="7" name="灯片编号占位符 6"/>
          <p:cNvSpPr>
            <a:spLocks noGrp="1"/>
          </p:cNvSpPr>
          <p:nvPr>
            <p:ph type="sldNum" sz="quarter" idx="12"/>
          </p:nvPr>
        </p:nvSpPr>
        <p:spPr/>
        <p:txBody>
          <a:bodyPr/>
          <a:lstStyle>
            <a:lvl1pPr>
              <a:defRPr/>
            </a:lvl1pPr>
          </a:lstStyle>
          <a:p>
            <a:fld id="{A1AAD9B4-CC78-472C-B7C0-57F87E43568F}" type="slidenum">
              <a:rPr lang="es-ES" altLang="zh-CN"/>
              <a:pPr/>
              <a:t>‹#›</a:t>
            </a:fld>
            <a:endParaRPr lang="es-ES" altLang="zh-CN"/>
          </a:p>
        </p:txBody>
      </p:sp>
    </p:spTree>
    <p:extLst>
      <p:ext uri="{BB962C8B-B14F-4D97-AF65-F5344CB8AC3E}">
        <p14:creationId xmlns:p14="http://schemas.microsoft.com/office/powerpoint/2010/main" val="2962909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73150BEC-1765-4C55-B6FB-2A8F55DAF296}" type="datetime1">
              <a:rPr lang="zh-CN" altLang="en-US" smtClean="0"/>
              <a:t>2017/5/16</a:t>
            </a:fld>
            <a:endParaRPr lang="es-ES" altLang="zh-CN"/>
          </a:p>
        </p:txBody>
      </p:sp>
      <p:sp>
        <p:nvSpPr>
          <p:cNvPr id="6" name="页脚占位符 5"/>
          <p:cNvSpPr>
            <a:spLocks noGrp="1"/>
          </p:cNvSpPr>
          <p:nvPr>
            <p:ph type="ftr" sz="quarter" idx="11"/>
          </p:nvPr>
        </p:nvSpPr>
        <p:spPr/>
        <p:txBody>
          <a:bodyPr/>
          <a:lstStyle>
            <a:lvl1pPr>
              <a:defRPr/>
            </a:lvl1pPr>
          </a:lstStyle>
          <a:p>
            <a:endParaRPr lang="es-ES" altLang="zh-CN"/>
          </a:p>
        </p:txBody>
      </p:sp>
      <p:sp>
        <p:nvSpPr>
          <p:cNvPr id="7" name="灯片编号占位符 6"/>
          <p:cNvSpPr>
            <a:spLocks noGrp="1"/>
          </p:cNvSpPr>
          <p:nvPr>
            <p:ph type="sldNum" sz="quarter" idx="12"/>
          </p:nvPr>
        </p:nvSpPr>
        <p:spPr/>
        <p:txBody>
          <a:bodyPr/>
          <a:lstStyle>
            <a:lvl1pPr>
              <a:defRPr/>
            </a:lvl1pPr>
          </a:lstStyle>
          <a:p>
            <a:fld id="{5490E771-73A6-4321-8698-F3944E6FA353}" type="slidenum">
              <a:rPr lang="es-ES" altLang="zh-CN"/>
              <a:pPr/>
              <a:t>‹#›</a:t>
            </a:fld>
            <a:endParaRPr lang="es-ES" altLang="zh-CN"/>
          </a:p>
        </p:txBody>
      </p:sp>
    </p:spTree>
    <p:extLst>
      <p:ext uri="{BB962C8B-B14F-4D97-AF65-F5344CB8AC3E}">
        <p14:creationId xmlns:p14="http://schemas.microsoft.com/office/powerpoint/2010/main" val="1198523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zh-CN"/>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zh-CN"/>
              <a:t>Haga clic para modificar el estilo de texto del patrón</a:t>
            </a:r>
          </a:p>
          <a:p>
            <a:pPr lvl="1"/>
            <a:r>
              <a:rPr lang="es-ES" altLang="zh-CN"/>
              <a:t>Segundo nivel</a:t>
            </a:r>
          </a:p>
          <a:p>
            <a:pPr lvl="2"/>
            <a:r>
              <a:rPr lang="es-ES" altLang="zh-CN"/>
              <a:t>Tercer nivel</a:t>
            </a:r>
          </a:p>
          <a:p>
            <a:pPr lvl="3"/>
            <a:r>
              <a:rPr lang="es-ES" altLang="zh-CN"/>
              <a:t>Cuarto nivel</a:t>
            </a:r>
          </a:p>
          <a:p>
            <a:pPr lvl="4"/>
            <a:r>
              <a:rPr lang="es-ES" altLang="zh-CN"/>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104DD628-1B1E-4CA2-8998-6EC5AB640F75}" type="datetime1">
              <a:rPr lang="zh-CN" altLang="en-US" smtClean="0"/>
              <a:t>2017/5/16</a:t>
            </a:fld>
            <a:endParaRPr lang="es-E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s-E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7ADDD3E-A256-4F75-9606-AA6AB5563C5F}" type="slidenum">
              <a:rPr lang="es-ES" altLang="zh-CN"/>
              <a:pPr/>
              <a:t>‹#›</a:t>
            </a:fld>
            <a:endParaRPr lang="es-E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1.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tiff"/></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sourceforge.net/projects/cmessi/"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www.bork.embl.de/~mende/simulated_data/"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pachterlab.github.io/kallist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github.com/pachterlab/metakallisto"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158" name="Rectangle 110"/>
          <p:cNvSpPr>
            <a:spLocks noGrp="1" noChangeArrowheads="1"/>
          </p:cNvSpPr>
          <p:nvPr>
            <p:ph type="ctrTitle"/>
          </p:nvPr>
        </p:nvSpPr>
        <p:spPr>
          <a:xfrm>
            <a:off x="1258367" y="4221088"/>
            <a:ext cx="7885633" cy="904950"/>
          </a:xfrm>
          <a:noFill/>
          <a:ln/>
        </p:spPr>
        <p:txBody>
          <a:bodyPr anchor="ctr"/>
          <a:lstStyle/>
          <a:p>
            <a:pPr algn="r"/>
            <a:r>
              <a:rPr lang="en-US" altLang="zh-CN" sz="2800" dirty="0" err="1"/>
              <a:t>Pseudoalignment</a:t>
            </a:r>
            <a:r>
              <a:rPr lang="en-US" altLang="zh-CN" sz="2800" dirty="0"/>
              <a:t> </a:t>
            </a:r>
            <a:br>
              <a:rPr lang="en-US" altLang="zh-CN" sz="2800" dirty="0"/>
            </a:br>
            <a:r>
              <a:rPr lang="en-US" altLang="zh-CN" sz="2800" dirty="0"/>
              <a:t>for </a:t>
            </a:r>
            <a:r>
              <a:rPr lang="en-US" altLang="zh-CN" sz="2800" dirty="0" err="1" smtClean="0"/>
              <a:t>Metagenomic</a:t>
            </a:r>
            <a:r>
              <a:rPr lang="en-US" altLang="zh-CN" sz="2800" dirty="0" smtClean="0"/>
              <a:t> </a:t>
            </a:r>
            <a:r>
              <a:rPr lang="en-US" altLang="zh-CN" sz="2800" dirty="0"/>
              <a:t>Read Assignment</a:t>
            </a:r>
            <a:endParaRPr lang="es-ES" altLang="zh-CN" sz="2800" b="1" dirty="0">
              <a:solidFill>
                <a:schemeClr val="tx1"/>
              </a:solidFill>
              <a:ea typeface="宋体" panose="02010600030101010101" pitchFamily="2" charset="-122"/>
            </a:endParaRPr>
          </a:p>
        </p:txBody>
      </p:sp>
      <p:sp>
        <p:nvSpPr>
          <p:cNvPr id="6" name="副标题 2"/>
          <p:cNvSpPr>
            <a:spLocks noGrp="1"/>
          </p:cNvSpPr>
          <p:nvPr>
            <p:ph type="subTitle" idx="1"/>
          </p:nvPr>
        </p:nvSpPr>
        <p:spPr>
          <a:xfrm>
            <a:off x="2274424" y="5301208"/>
            <a:ext cx="6858000" cy="1241822"/>
          </a:xfrm>
        </p:spPr>
        <p:txBody>
          <a:bodyPr/>
          <a:lstStyle/>
          <a:p>
            <a:pPr algn="r"/>
            <a:r>
              <a:rPr lang="en-US" altLang="zh-CN" sz="1800" dirty="0" err="1"/>
              <a:t>Xiyuan</a:t>
            </a:r>
            <a:r>
              <a:rPr lang="en-US" altLang="zh-CN" sz="1800" dirty="0"/>
              <a:t> Jiang</a:t>
            </a:r>
          </a:p>
          <a:p>
            <a:pPr algn="r"/>
            <a:r>
              <a:rPr lang="en-US" altLang="zh-CN" sz="1800" dirty="0"/>
              <a:t>Cong Peng</a:t>
            </a:r>
            <a:endParaRPr lang="zh-CN" altLang="en-US" sz="1800" dirty="0"/>
          </a:p>
        </p:txBody>
      </p:sp>
      <p:sp>
        <p:nvSpPr>
          <p:cNvPr id="2" name="日期占位符 1"/>
          <p:cNvSpPr>
            <a:spLocks noGrp="1"/>
          </p:cNvSpPr>
          <p:nvPr>
            <p:ph type="dt" sz="half" idx="10"/>
          </p:nvPr>
        </p:nvSpPr>
        <p:spPr/>
        <p:txBody>
          <a:bodyPr/>
          <a:lstStyle/>
          <a:p>
            <a:fld id="{6F6A9F73-B101-4674-BE65-E02835C5057C}" type="datetime1">
              <a:rPr lang="zh-CN" altLang="en-US" smtClean="0"/>
              <a:t>2017/5/16</a:t>
            </a:fld>
            <a:endParaRPr lang="es-ES" altLang="zh-CN"/>
          </a:p>
        </p:txBody>
      </p:sp>
      <p:sp>
        <p:nvSpPr>
          <p:cNvPr id="3" name="灯片编号占位符 2"/>
          <p:cNvSpPr>
            <a:spLocks noGrp="1"/>
          </p:cNvSpPr>
          <p:nvPr>
            <p:ph type="sldNum" sz="quarter" idx="12"/>
          </p:nvPr>
        </p:nvSpPr>
        <p:spPr/>
        <p:txBody>
          <a:bodyPr/>
          <a:lstStyle/>
          <a:p>
            <a:fld id="{04FFE3B4-9808-4863-A3A2-C7D461D5578F}" type="slidenum">
              <a:rPr lang="es-ES" altLang="zh-CN" smtClean="0"/>
              <a:pPr/>
              <a:t>1</a:t>
            </a:fld>
            <a:endParaRPr lang="es-ES" altLang="zh-CN"/>
          </a:p>
        </p:txBody>
      </p:sp>
      <p:sp>
        <p:nvSpPr>
          <p:cNvPr id="4" name="矩形 3"/>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628650" y="1825625"/>
            <a:ext cx="7886700" cy="4351338"/>
          </a:xfrm>
        </p:spPr>
        <p:txBody>
          <a:bodyPr>
            <a:normAutofit/>
          </a:bodyPr>
          <a:lstStyle/>
          <a:p>
            <a:r>
              <a:rPr lang="en-US" altLang="zh-CN" sz="3600" dirty="0"/>
              <a:t>1. Introduction </a:t>
            </a:r>
          </a:p>
          <a:p>
            <a:r>
              <a:rPr lang="en-US" altLang="zh-CN" sz="3600" dirty="0">
                <a:solidFill>
                  <a:srgbClr val="FF0000"/>
                </a:solidFill>
              </a:rPr>
              <a:t>2. Methods and Results</a:t>
            </a:r>
          </a:p>
          <a:p>
            <a:r>
              <a:rPr lang="en-US" altLang="zh-CN" sz="3600" dirty="0"/>
              <a:t>3. Demonstration</a:t>
            </a:r>
          </a:p>
          <a:p>
            <a:r>
              <a:rPr lang="en-US" altLang="zh-CN" sz="3600" dirty="0"/>
              <a:t>4. Conclusion</a:t>
            </a:r>
          </a:p>
          <a:p>
            <a:r>
              <a:rPr lang="en-US" altLang="zh-CN" sz="3600" dirty="0"/>
              <a:t>5. Q&amp;A</a:t>
            </a:r>
          </a:p>
          <a:p>
            <a:endParaRPr lang="zh-CN" altLang="en-US" sz="3600" dirty="0"/>
          </a:p>
        </p:txBody>
      </p:sp>
      <p:sp>
        <p:nvSpPr>
          <p:cNvPr id="7" name="Title 1"/>
          <p:cNvSpPr>
            <a:spLocks noGrp="1"/>
          </p:cNvSpPr>
          <p:nvPr>
            <p:ph type="title"/>
          </p:nvPr>
        </p:nvSpPr>
        <p:spPr>
          <a:xfrm>
            <a:off x="628650" y="692696"/>
            <a:ext cx="7886700" cy="1325563"/>
          </a:xfrm>
        </p:spPr>
        <p:txBody>
          <a:bodyPr/>
          <a:lstStyle/>
          <a:p>
            <a:r>
              <a:rPr lang="en-US" altLang="zh-CN" dirty="0"/>
              <a:t>Outline</a:t>
            </a:r>
            <a:endParaRPr lang="zh-CN" altLang="en-US" dirty="0"/>
          </a:p>
        </p:txBody>
      </p:sp>
      <p:sp>
        <p:nvSpPr>
          <p:cNvPr id="2" name="日期占位符 1"/>
          <p:cNvSpPr>
            <a:spLocks noGrp="1"/>
          </p:cNvSpPr>
          <p:nvPr>
            <p:ph type="dt" sz="half" idx="10"/>
          </p:nvPr>
        </p:nvSpPr>
        <p:spPr/>
        <p:txBody>
          <a:bodyPr/>
          <a:lstStyle/>
          <a:p>
            <a:fld id="{03A67C78-B04B-4FBB-ADB2-E32E95C95929}" type="datetime1">
              <a:rPr lang="zh-CN" altLang="en-US" smtClean="0"/>
              <a:t>2017/5/16</a:t>
            </a:fld>
            <a:endParaRPr lang="es-ES" altLang="zh-CN"/>
          </a:p>
        </p:txBody>
      </p:sp>
      <p:sp>
        <p:nvSpPr>
          <p:cNvPr id="3" name="灯片编号占位符 2"/>
          <p:cNvSpPr>
            <a:spLocks noGrp="1"/>
          </p:cNvSpPr>
          <p:nvPr>
            <p:ph type="sldNum" sz="quarter" idx="12"/>
          </p:nvPr>
        </p:nvSpPr>
        <p:spPr/>
        <p:txBody>
          <a:bodyPr/>
          <a:lstStyle/>
          <a:p>
            <a:fld id="{17B0D404-C6A6-414D-AF9A-1E460CDE8A09}" type="slidenum">
              <a:rPr lang="es-ES" altLang="zh-CN" smtClean="0"/>
              <a:pPr/>
              <a:t>10</a:t>
            </a:fld>
            <a:endParaRPr lang="es-ES" altLang="zh-CN"/>
          </a:p>
        </p:txBody>
      </p:sp>
      <p:sp>
        <p:nvSpPr>
          <p:cNvPr id="8" name="矩形 7"/>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45664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28650" y="663277"/>
            <a:ext cx="7886700" cy="1325563"/>
          </a:xfrm>
        </p:spPr>
        <p:txBody>
          <a:bodyPr/>
          <a:lstStyle/>
          <a:p>
            <a:r>
              <a:rPr lang="en-US" altLang="zh-CN" dirty="0"/>
              <a:t>Methods and Results</a:t>
            </a:r>
            <a:endParaRPr lang="zh-CN" altLang="en-US" dirty="0"/>
          </a:p>
        </p:txBody>
      </p:sp>
      <p:sp>
        <p:nvSpPr>
          <p:cNvPr id="5" name="内容占位符 2"/>
          <p:cNvSpPr>
            <a:spLocks noGrp="1"/>
          </p:cNvSpPr>
          <p:nvPr>
            <p:ph idx="1"/>
          </p:nvPr>
        </p:nvSpPr>
        <p:spPr>
          <a:xfrm>
            <a:off x="602020" y="2564904"/>
            <a:ext cx="8119814" cy="4351338"/>
          </a:xfrm>
        </p:spPr>
        <p:txBody>
          <a:bodyPr>
            <a:normAutofit/>
          </a:bodyPr>
          <a:lstStyle/>
          <a:p>
            <a:r>
              <a:rPr lang="en-US" altLang="zh-CN" sz="2800" dirty="0"/>
              <a:t>1.</a:t>
            </a:r>
            <a:r>
              <a:rPr lang="zh-CN" altLang="en-US" sz="2800" dirty="0"/>
              <a:t> </a:t>
            </a:r>
            <a:r>
              <a:rPr lang="en-US" altLang="zh-CN" sz="2800" dirty="0"/>
              <a:t>Hypothesis</a:t>
            </a:r>
            <a:r>
              <a:rPr lang="zh-CN" altLang="en-US" sz="2800" dirty="0"/>
              <a:t> </a:t>
            </a:r>
            <a:r>
              <a:rPr lang="en-US" altLang="zh-CN" sz="2800" dirty="0"/>
              <a:t>test:</a:t>
            </a:r>
            <a:r>
              <a:rPr lang="zh-CN" altLang="en-US" sz="2800" dirty="0"/>
              <a:t> </a:t>
            </a:r>
            <a:r>
              <a:rPr lang="en-US" altLang="zh-CN" sz="2800" dirty="0"/>
              <a:t>RNA-</a:t>
            </a:r>
            <a:r>
              <a:rPr lang="en-US" altLang="zh-CN" sz="2800" dirty="0" err="1"/>
              <a:t>Seq</a:t>
            </a:r>
            <a:r>
              <a:rPr lang="en-US" altLang="zh-CN" sz="2800" dirty="0"/>
              <a:t> quantification can be applied in he metagenomics setting.</a:t>
            </a:r>
          </a:p>
          <a:p>
            <a:r>
              <a:rPr lang="en-US" altLang="zh-CN" sz="2800" dirty="0"/>
              <a:t>2.</a:t>
            </a:r>
            <a:r>
              <a:rPr lang="zh-CN" altLang="en-US" sz="2800" dirty="0"/>
              <a:t> </a:t>
            </a:r>
            <a:r>
              <a:rPr lang="en-US" altLang="zh-CN" sz="2800" dirty="0"/>
              <a:t>Performance</a:t>
            </a:r>
            <a:r>
              <a:rPr lang="zh-CN" altLang="en-US" sz="2800" dirty="0"/>
              <a:t> </a:t>
            </a:r>
            <a:r>
              <a:rPr lang="en-US" altLang="zh-CN" sz="2800" dirty="0"/>
              <a:t>evaluation:</a:t>
            </a:r>
            <a:r>
              <a:rPr lang="zh-CN" altLang="en-US" sz="2800" dirty="0"/>
              <a:t> </a:t>
            </a:r>
            <a:r>
              <a:rPr lang="en-US" altLang="zh-CN" sz="2800" dirty="0"/>
              <a:t>meta-</a:t>
            </a:r>
            <a:r>
              <a:rPr lang="en-US" altLang="zh-CN" sz="2800" dirty="0" err="1"/>
              <a:t>kallisto</a:t>
            </a:r>
            <a:r>
              <a:rPr lang="zh-CN" altLang="en-US" sz="2800" dirty="0"/>
              <a:t> </a:t>
            </a:r>
            <a:r>
              <a:rPr lang="en-US" altLang="zh-CN" sz="2800" dirty="0"/>
              <a:t>performs</a:t>
            </a:r>
            <a:r>
              <a:rPr lang="zh-CN" altLang="en-US" sz="2800" dirty="0"/>
              <a:t> </a:t>
            </a:r>
            <a:r>
              <a:rPr lang="en-US" altLang="zh-CN" sz="2800" dirty="0"/>
              <a:t>better</a:t>
            </a:r>
            <a:r>
              <a:rPr lang="zh-CN" altLang="en-US" sz="2800" dirty="0"/>
              <a:t> </a:t>
            </a:r>
            <a:r>
              <a:rPr lang="en-US" altLang="zh-CN" sz="2800" dirty="0"/>
              <a:t>than</a:t>
            </a:r>
            <a:r>
              <a:rPr lang="zh-CN" altLang="en-US" sz="2800" dirty="0"/>
              <a:t> </a:t>
            </a:r>
            <a:r>
              <a:rPr lang="en-US" altLang="zh-CN" sz="2800" dirty="0"/>
              <a:t>state-of-the-art</a:t>
            </a:r>
            <a:r>
              <a:rPr lang="zh-CN" altLang="en-US" sz="2800" dirty="0"/>
              <a:t> </a:t>
            </a:r>
            <a:r>
              <a:rPr lang="en-US" altLang="zh-CN" sz="2800" dirty="0"/>
              <a:t>algorithms.</a:t>
            </a:r>
          </a:p>
          <a:p>
            <a:endParaRPr lang="zh-CN" altLang="en-US" dirty="0"/>
          </a:p>
        </p:txBody>
      </p:sp>
      <p:sp>
        <p:nvSpPr>
          <p:cNvPr id="6" name="日期占位符 5"/>
          <p:cNvSpPr>
            <a:spLocks noGrp="1"/>
          </p:cNvSpPr>
          <p:nvPr>
            <p:ph type="dt" sz="half" idx="10"/>
          </p:nvPr>
        </p:nvSpPr>
        <p:spPr/>
        <p:txBody>
          <a:bodyPr/>
          <a:lstStyle/>
          <a:p>
            <a:fld id="{E303504C-2BC2-49DD-8693-47D90CFCB85F}" type="datetime1">
              <a:rPr lang="zh-CN" altLang="en-US" smtClean="0"/>
              <a:t>2017/5/16</a:t>
            </a:fld>
            <a:endParaRPr lang="es-ES" altLang="zh-CN"/>
          </a:p>
        </p:txBody>
      </p:sp>
      <p:sp>
        <p:nvSpPr>
          <p:cNvPr id="7" name="灯片编号占位符 6"/>
          <p:cNvSpPr>
            <a:spLocks noGrp="1"/>
          </p:cNvSpPr>
          <p:nvPr>
            <p:ph type="sldNum" sz="quarter" idx="12"/>
          </p:nvPr>
        </p:nvSpPr>
        <p:spPr/>
        <p:txBody>
          <a:bodyPr/>
          <a:lstStyle/>
          <a:p>
            <a:fld id="{17B0D404-C6A6-414D-AF9A-1E460CDE8A09}" type="slidenum">
              <a:rPr lang="es-ES" altLang="zh-CN" smtClean="0"/>
              <a:pPr/>
              <a:t>11</a:t>
            </a:fld>
            <a:endParaRPr lang="es-ES" altLang="zh-CN"/>
          </a:p>
        </p:txBody>
      </p:sp>
      <p:sp>
        <p:nvSpPr>
          <p:cNvPr id="8" name="矩形 7"/>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31866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395536" y="1350084"/>
            <a:ext cx="8515350" cy="4351338"/>
          </a:xfrm>
        </p:spPr>
        <p:txBody>
          <a:bodyPr>
            <a:normAutofit fontScale="92500"/>
          </a:bodyPr>
          <a:lstStyle/>
          <a:p>
            <a:r>
              <a:rPr lang="en-US" altLang="zh-CN" sz="3200" dirty="0"/>
              <a:t>Hypothesis:</a:t>
            </a:r>
            <a:r>
              <a:rPr lang="zh-CN" altLang="en-US" sz="3200" dirty="0"/>
              <a:t> </a:t>
            </a:r>
            <a:r>
              <a:rPr lang="en-US" sz="3200" dirty="0"/>
              <a:t>RNA-</a:t>
            </a:r>
            <a:r>
              <a:rPr lang="en-US" sz="3200" dirty="0" err="1"/>
              <a:t>Seq</a:t>
            </a:r>
            <a:r>
              <a:rPr lang="en-US" sz="3200" dirty="0"/>
              <a:t> quanti</a:t>
            </a:r>
            <a:r>
              <a:rPr lang="en-US" altLang="zh-CN" sz="3200" dirty="0"/>
              <a:t>fi</a:t>
            </a:r>
            <a:r>
              <a:rPr lang="en-US" sz="3200" dirty="0"/>
              <a:t>cation methods can be applied in the</a:t>
            </a:r>
            <a:r>
              <a:rPr lang="zh-CN" altLang="en-US" sz="3200" dirty="0"/>
              <a:t> </a:t>
            </a:r>
            <a:r>
              <a:rPr lang="en-US" sz="3200" dirty="0"/>
              <a:t>metagenomics setting</a:t>
            </a:r>
            <a:endParaRPr lang="en-US" altLang="zh-CN" sz="3200" dirty="0"/>
          </a:p>
          <a:p>
            <a:r>
              <a:rPr lang="en-US" altLang="zh-CN" sz="3200" dirty="0"/>
              <a:t>Validation:</a:t>
            </a:r>
            <a:r>
              <a:rPr lang="zh-CN" altLang="en-US" sz="3200" dirty="0"/>
              <a:t> </a:t>
            </a:r>
            <a:r>
              <a:rPr lang="en-US" altLang="zh-CN" sz="3200" dirty="0"/>
              <a:t>Exam</a:t>
            </a:r>
            <a:r>
              <a:rPr lang="zh-CN" altLang="en-US" sz="3200" dirty="0"/>
              <a:t> </a:t>
            </a:r>
            <a:r>
              <a:rPr lang="en-US" altLang="zh-CN" sz="3200" dirty="0"/>
              <a:t>the</a:t>
            </a:r>
            <a:r>
              <a:rPr lang="zh-CN" altLang="en-US" sz="3200" dirty="0"/>
              <a:t> </a:t>
            </a:r>
            <a:r>
              <a:rPr lang="en-US" altLang="zh-CN" sz="3200" dirty="0"/>
              <a:t>performance</a:t>
            </a:r>
            <a:r>
              <a:rPr lang="zh-CN" altLang="en-US" sz="3200" dirty="0"/>
              <a:t> </a:t>
            </a:r>
            <a:r>
              <a:rPr lang="en-US" altLang="zh-CN" sz="3200" dirty="0"/>
              <a:t>of</a:t>
            </a:r>
            <a:r>
              <a:rPr lang="zh-CN" altLang="en-US" sz="3200" dirty="0"/>
              <a:t> </a:t>
            </a:r>
            <a:r>
              <a:rPr lang="en-US" altLang="zh-CN" sz="3200" dirty="0" err="1" smtClean="0"/>
              <a:t>eXpress</a:t>
            </a:r>
            <a:r>
              <a:rPr lang="en-US" altLang="zh-CN" sz="3200" baseline="30000" dirty="0" smtClean="0"/>
              <a:t>[5]</a:t>
            </a:r>
            <a:r>
              <a:rPr lang="en-US" altLang="zh-CN" sz="3200" dirty="0" smtClean="0"/>
              <a:t>.</a:t>
            </a:r>
            <a:endParaRPr lang="en-US" altLang="zh-CN" sz="3200" dirty="0"/>
          </a:p>
          <a:p>
            <a:r>
              <a:rPr lang="en-US" altLang="zh-CN" sz="3200" dirty="0"/>
              <a:t>Reasons</a:t>
            </a:r>
            <a:r>
              <a:rPr lang="zh-CN" altLang="en-US" sz="3200" dirty="0"/>
              <a:t> </a:t>
            </a:r>
            <a:r>
              <a:rPr lang="en-US" altLang="zh-CN" sz="3200" dirty="0"/>
              <a:t>to</a:t>
            </a:r>
            <a:r>
              <a:rPr lang="zh-CN" altLang="en-US" sz="3200" dirty="0"/>
              <a:t> </a:t>
            </a:r>
            <a:r>
              <a:rPr lang="en-US" altLang="zh-CN" sz="3200" dirty="0"/>
              <a:t>choose:</a:t>
            </a:r>
            <a:r>
              <a:rPr lang="zh-CN" altLang="en-US" sz="3200" dirty="0"/>
              <a:t> </a:t>
            </a:r>
            <a:endParaRPr lang="en-US" altLang="zh-CN" sz="3200" dirty="0"/>
          </a:p>
          <a:p>
            <a:pPr lvl="1"/>
            <a:r>
              <a:rPr lang="en-US" altLang="zh-CN" sz="2800" dirty="0"/>
              <a:t>a)</a:t>
            </a:r>
            <a:r>
              <a:rPr lang="zh-CN" altLang="en-US" sz="2800" dirty="0"/>
              <a:t> </a:t>
            </a:r>
            <a:r>
              <a:rPr lang="en-US" altLang="zh-CN" sz="2800" dirty="0" err="1"/>
              <a:t>eXpress</a:t>
            </a:r>
            <a:r>
              <a:rPr lang="zh-CN" altLang="en-US" sz="2800" dirty="0"/>
              <a:t> </a:t>
            </a:r>
            <a:r>
              <a:rPr lang="en-US" sz="2800" dirty="0"/>
              <a:t>utilizes traditional read alignments directly to a transcriptome</a:t>
            </a:r>
            <a:r>
              <a:rPr lang="en-US" altLang="zh-CN" sz="2800" dirty="0"/>
              <a:t>.</a:t>
            </a:r>
          </a:p>
          <a:p>
            <a:pPr lvl="1"/>
            <a:r>
              <a:rPr lang="en-US" altLang="zh-CN" sz="2800" dirty="0"/>
              <a:t>b)</a:t>
            </a:r>
            <a:r>
              <a:rPr lang="zh-CN" altLang="en-US" sz="2800" dirty="0"/>
              <a:t> </a:t>
            </a:r>
            <a:r>
              <a:rPr lang="en-US" altLang="zh-CN" sz="2800" dirty="0" err="1"/>
              <a:t>eXpress</a:t>
            </a:r>
            <a:r>
              <a:rPr lang="zh-CN" altLang="en-US" sz="2800" dirty="0"/>
              <a:t> </a:t>
            </a:r>
            <a:r>
              <a:rPr lang="en-US" altLang="zh-CN" sz="2800" dirty="0"/>
              <a:t>is</a:t>
            </a:r>
            <a:r>
              <a:rPr lang="zh-CN" altLang="en-US" sz="2800" dirty="0"/>
              <a:t> </a:t>
            </a:r>
            <a:r>
              <a:rPr lang="en-US" altLang="zh-CN" sz="2800" dirty="0"/>
              <a:t>more</a:t>
            </a:r>
            <a:r>
              <a:rPr lang="zh-CN" altLang="en-US" sz="2800" dirty="0"/>
              <a:t> </a:t>
            </a:r>
            <a:r>
              <a:rPr lang="en-US" altLang="zh-CN" sz="2800" dirty="0"/>
              <a:t>memory</a:t>
            </a:r>
            <a:r>
              <a:rPr lang="zh-CN" altLang="en-US" sz="2800" dirty="0"/>
              <a:t> </a:t>
            </a:r>
            <a:r>
              <a:rPr lang="en-US" altLang="zh-CN" sz="2800" dirty="0"/>
              <a:t>efficient</a:t>
            </a:r>
            <a:r>
              <a:rPr lang="zh-CN" altLang="en-US" sz="2800" dirty="0"/>
              <a:t> </a:t>
            </a:r>
            <a:r>
              <a:rPr lang="en-US" altLang="zh-CN" sz="2800" dirty="0"/>
              <a:t>than</a:t>
            </a:r>
            <a:r>
              <a:rPr lang="zh-CN" altLang="en-US" sz="2800" dirty="0"/>
              <a:t> </a:t>
            </a:r>
            <a:r>
              <a:rPr lang="en-US" altLang="zh-CN" sz="2800" dirty="0"/>
              <a:t>other</a:t>
            </a:r>
            <a:r>
              <a:rPr lang="zh-CN" altLang="en-US" sz="2800" dirty="0"/>
              <a:t> </a:t>
            </a:r>
            <a:r>
              <a:rPr lang="en-US" altLang="zh-CN" sz="2800" dirty="0"/>
              <a:t>approaches.</a:t>
            </a:r>
            <a:endParaRPr lang="en-US" sz="2800" dirty="0"/>
          </a:p>
          <a:p>
            <a:endParaRPr lang="en-US" dirty="0"/>
          </a:p>
          <a:p>
            <a:endParaRPr lang="en-US" dirty="0"/>
          </a:p>
        </p:txBody>
      </p:sp>
      <p:sp>
        <p:nvSpPr>
          <p:cNvPr id="6" name="TextBox 4"/>
          <p:cNvSpPr txBox="1"/>
          <p:nvPr/>
        </p:nvSpPr>
        <p:spPr>
          <a:xfrm>
            <a:off x="827584" y="5779353"/>
            <a:ext cx="7886700" cy="507831"/>
          </a:xfrm>
          <a:prstGeom prst="rect">
            <a:avLst/>
          </a:prstGeom>
          <a:noFill/>
        </p:spPr>
        <p:txBody>
          <a:bodyPr wrap="square" rtlCol="0">
            <a:spAutoFit/>
          </a:bodyPr>
          <a:lstStyle/>
          <a:p>
            <a:r>
              <a:rPr lang="en-US" altLang="zh-CN" sz="1350" dirty="0" smtClean="0"/>
              <a:t>[5]</a:t>
            </a:r>
            <a:r>
              <a:rPr lang="en-US" sz="1350" dirty="0" smtClean="0"/>
              <a:t> </a:t>
            </a:r>
            <a:r>
              <a:rPr lang="en-US" sz="1350" dirty="0"/>
              <a:t>Roberts, Adam, and </a:t>
            </a:r>
            <a:r>
              <a:rPr lang="en-US" sz="1350" dirty="0" err="1"/>
              <a:t>Lior</a:t>
            </a:r>
            <a:r>
              <a:rPr lang="en-US" sz="1350" dirty="0"/>
              <a:t> </a:t>
            </a:r>
            <a:r>
              <a:rPr lang="en-US" sz="1350" dirty="0" err="1"/>
              <a:t>Pachter</a:t>
            </a:r>
            <a:r>
              <a:rPr lang="en-US" sz="1350" dirty="0"/>
              <a:t>. "Streaming fragment assignment for real-time analysis of sequencing experiments." </a:t>
            </a:r>
            <a:r>
              <a:rPr lang="en-US" sz="1350" i="1" dirty="0"/>
              <a:t>Nature methods</a:t>
            </a:r>
            <a:r>
              <a:rPr lang="en-US" sz="1350" dirty="0"/>
              <a:t> 10.1 (2013): 71-73.</a:t>
            </a:r>
          </a:p>
        </p:txBody>
      </p:sp>
      <p:sp>
        <p:nvSpPr>
          <p:cNvPr id="8" name="灯片编号占位符 6"/>
          <p:cNvSpPr>
            <a:spLocks noGrp="1"/>
          </p:cNvSpPr>
          <p:nvPr>
            <p:ph type="sldNum" sz="quarter" idx="12"/>
          </p:nvPr>
        </p:nvSpPr>
        <p:spPr>
          <a:xfrm>
            <a:off x="6439148" y="7174074"/>
            <a:ext cx="2057400" cy="365125"/>
          </a:xfrm>
        </p:spPr>
        <p:txBody>
          <a:bodyPr/>
          <a:lstStyle/>
          <a:p>
            <a:fld id="{247E9148-878F-40B7-BFA1-E02FA96A1581}" type="slidenum">
              <a:rPr lang="zh-CN" altLang="en-US" smtClean="0"/>
              <a:t>12</a:t>
            </a:fld>
            <a:endParaRPr lang="zh-CN" altLang="en-US"/>
          </a:p>
        </p:txBody>
      </p:sp>
      <p:sp>
        <p:nvSpPr>
          <p:cNvPr id="9" name="日期占位符 8"/>
          <p:cNvSpPr>
            <a:spLocks noGrp="1"/>
          </p:cNvSpPr>
          <p:nvPr>
            <p:ph type="dt" sz="half" idx="10"/>
          </p:nvPr>
        </p:nvSpPr>
        <p:spPr/>
        <p:txBody>
          <a:bodyPr/>
          <a:lstStyle/>
          <a:p>
            <a:fld id="{8208455F-5F0F-4FF6-B76A-1BDE70082100}" type="datetime1">
              <a:rPr lang="zh-CN" altLang="en-US" smtClean="0"/>
              <a:t>2017/5/16</a:t>
            </a:fld>
            <a:endParaRPr lang="es-ES" altLang="zh-CN"/>
          </a:p>
        </p:txBody>
      </p:sp>
      <p:sp>
        <p:nvSpPr>
          <p:cNvPr id="11" name="标题 1"/>
          <p:cNvSpPr txBox="1">
            <a:spLocks/>
          </p:cNvSpPr>
          <p:nvPr/>
        </p:nvSpPr>
        <p:spPr>
          <a:xfrm>
            <a:off x="5436096" y="8973"/>
            <a:ext cx="3707904"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solidFill>
                  <a:schemeClr val="bg1"/>
                </a:solidFill>
              </a:rPr>
              <a:t>1.</a:t>
            </a:r>
            <a:r>
              <a:rPr lang="zh-CN" altLang="en-US" sz="3300" dirty="0">
                <a:solidFill>
                  <a:schemeClr val="bg1"/>
                </a:solidFill>
              </a:rPr>
              <a:t> </a:t>
            </a:r>
            <a:r>
              <a:rPr lang="en-US" altLang="zh-CN" sz="3300" dirty="0">
                <a:solidFill>
                  <a:schemeClr val="bg1"/>
                </a:solidFill>
              </a:rPr>
              <a:t>Hypothesis</a:t>
            </a:r>
            <a:r>
              <a:rPr lang="zh-CN" altLang="en-US" sz="3300" dirty="0">
                <a:solidFill>
                  <a:schemeClr val="bg1"/>
                </a:solidFill>
              </a:rPr>
              <a:t> </a:t>
            </a:r>
            <a:r>
              <a:rPr lang="en-US" altLang="zh-CN" sz="3300" dirty="0">
                <a:solidFill>
                  <a:schemeClr val="bg1"/>
                </a:solidFill>
              </a:rPr>
              <a:t>test</a:t>
            </a:r>
            <a:endParaRPr lang="zh-CN" altLang="en-US" sz="3300" dirty="0">
              <a:solidFill>
                <a:schemeClr val="bg1"/>
              </a:solidFill>
            </a:endParaRPr>
          </a:p>
        </p:txBody>
      </p:sp>
      <p:sp>
        <p:nvSpPr>
          <p:cNvPr id="7" name="矩形 6"/>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7"/>
          <p:cNvSpPr txBox="1">
            <a:spLocks/>
          </p:cNvSpPr>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s-ES"/>
            </a:defPPr>
            <a:lvl1pPr algn="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s-ES" altLang="zh-CN" dirty="0" smtClean="0"/>
              <a:t>12</a:t>
            </a:r>
            <a:endParaRPr lang="es-ES" altLang="zh-CN" dirty="0"/>
          </a:p>
        </p:txBody>
      </p:sp>
    </p:spTree>
    <p:extLst>
      <p:ext uri="{BB962C8B-B14F-4D97-AF65-F5344CB8AC3E}">
        <p14:creationId xmlns:p14="http://schemas.microsoft.com/office/powerpoint/2010/main" val="5939512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55576" y="1956889"/>
            <a:ext cx="7655768" cy="3886208"/>
          </a:xfrm>
          <a:prstGeom prst="rect">
            <a:avLst/>
          </a:prstGeom>
          <a:effectLst>
            <a:softEdge rad="203200"/>
          </a:effectLst>
        </p:spPr>
      </p:pic>
      <p:sp>
        <p:nvSpPr>
          <p:cNvPr id="5" name="TextBox 4"/>
          <p:cNvSpPr txBox="1"/>
          <p:nvPr/>
        </p:nvSpPr>
        <p:spPr>
          <a:xfrm>
            <a:off x="2656954" y="1382280"/>
            <a:ext cx="4747022" cy="523220"/>
          </a:xfrm>
          <a:prstGeom prst="rect">
            <a:avLst/>
          </a:prstGeom>
          <a:noFill/>
        </p:spPr>
        <p:txBody>
          <a:bodyPr wrap="square" rtlCol="0">
            <a:spAutoFit/>
          </a:bodyPr>
          <a:lstStyle/>
          <a:p>
            <a:r>
              <a:rPr lang="en-US" altLang="zh-CN" sz="2800" dirty="0"/>
              <a:t>Overview</a:t>
            </a:r>
            <a:r>
              <a:rPr lang="zh-CN" altLang="en-US" sz="2800" dirty="0"/>
              <a:t> </a:t>
            </a:r>
            <a:r>
              <a:rPr lang="en-US" altLang="zh-CN" sz="2800" dirty="0"/>
              <a:t>of</a:t>
            </a:r>
            <a:r>
              <a:rPr lang="zh-CN" altLang="en-US" sz="2800" dirty="0"/>
              <a:t> </a:t>
            </a:r>
            <a:r>
              <a:rPr lang="en-US" altLang="zh-CN" sz="2800" dirty="0" err="1"/>
              <a:t>eXpress</a:t>
            </a:r>
            <a:endParaRPr lang="en-US" sz="2800" dirty="0"/>
          </a:p>
        </p:txBody>
      </p:sp>
      <p:sp>
        <p:nvSpPr>
          <p:cNvPr id="7" name="日期占位符 6"/>
          <p:cNvSpPr>
            <a:spLocks noGrp="1"/>
          </p:cNvSpPr>
          <p:nvPr>
            <p:ph type="dt" sz="half" idx="10"/>
          </p:nvPr>
        </p:nvSpPr>
        <p:spPr/>
        <p:txBody>
          <a:bodyPr/>
          <a:lstStyle/>
          <a:p>
            <a:fld id="{8983E2F7-2886-45B5-819D-40537BCF0B6F}" type="datetime1">
              <a:rPr lang="zh-CN" altLang="en-US" smtClean="0"/>
              <a:t>2017/5/16</a:t>
            </a:fld>
            <a:endParaRPr lang="es-ES" altLang="zh-CN"/>
          </a:p>
        </p:txBody>
      </p:sp>
      <p:sp>
        <p:nvSpPr>
          <p:cNvPr id="8" name="灯片编号占位符 7"/>
          <p:cNvSpPr>
            <a:spLocks noGrp="1"/>
          </p:cNvSpPr>
          <p:nvPr>
            <p:ph type="sldNum" sz="quarter" idx="12"/>
          </p:nvPr>
        </p:nvSpPr>
        <p:spPr/>
        <p:txBody>
          <a:bodyPr/>
          <a:lstStyle/>
          <a:p>
            <a:fld id="{17B0D404-C6A6-414D-AF9A-1E460CDE8A09}" type="slidenum">
              <a:rPr lang="es-ES" altLang="zh-CN" smtClean="0"/>
              <a:pPr/>
              <a:t>13</a:t>
            </a:fld>
            <a:endParaRPr lang="es-ES" altLang="zh-CN"/>
          </a:p>
        </p:txBody>
      </p:sp>
      <p:sp>
        <p:nvSpPr>
          <p:cNvPr id="11" name="标题 1"/>
          <p:cNvSpPr txBox="1">
            <a:spLocks/>
          </p:cNvSpPr>
          <p:nvPr/>
        </p:nvSpPr>
        <p:spPr>
          <a:xfrm>
            <a:off x="5436096" y="8973"/>
            <a:ext cx="3707904"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solidFill>
                  <a:schemeClr val="bg1"/>
                </a:solidFill>
              </a:rPr>
              <a:t>1.</a:t>
            </a:r>
            <a:r>
              <a:rPr lang="zh-CN" altLang="en-US" sz="3300" dirty="0">
                <a:solidFill>
                  <a:schemeClr val="bg1"/>
                </a:solidFill>
              </a:rPr>
              <a:t> </a:t>
            </a:r>
            <a:r>
              <a:rPr lang="en-US" altLang="zh-CN" sz="3300" dirty="0">
                <a:solidFill>
                  <a:schemeClr val="bg1"/>
                </a:solidFill>
              </a:rPr>
              <a:t>Hypothesis</a:t>
            </a:r>
            <a:r>
              <a:rPr lang="zh-CN" altLang="en-US" sz="3300" dirty="0">
                <a:solidFill>
                  <a:schemeClr val="bg1"/>
                </a:solidFill>
              </a:rPr>
              <a:t> </a:t>
            </a:r>
            <a:r>
              <a:rPr lang="en-US" altLang="zh-CN" sz="3300" dirty="0">
                <a:solidFill>
                  <a:schemeClr val="bg1"/>
                </a:solidFill>
              </a:rPr>
              <a:t>test</a:t>
            </a:r>
            <a:endParaRPr lang="zh-CN" altLang="en-US" sz="3300" dirty="0">
              <a:solidFill>
                <a:schemeClr val="bg1"/>
              </a:solidFill>
            </a:endParaRPr>
          </a:p>
        </p:txBody>
      </p:sp>
      <p:sp>
        <p:nvSpPr>
          <p:cNvPr id="9" name="矩形 8"/>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67943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3444" y="1256820"/>
            <a:ext cx="7959228" cy="1846659"/>
          </a:xfrm>
          <a:prstGeom prst="rect">
            <a:avLst/>
          </a:prstGeom>
          <a:noFill/>
        </p:spPr>
        <p:txBody>
          <a:bodyPr wrap="square" rtlCol="0">
            <a:spAutoFit/>
          </a:bodyPr>
          <a:lstStyle/>
          <a:p>
            <a:pPr marL="342900" indent="-342900">
              <a:buFontTx/>
              <a:buChar char="-"/>
            </a:pPr>
            <a:r>
              <a:rPr lang="en-US" altLang="zh-CN" dirty="0"/>
              <a:t>Dataset:</a:t>
            </a:r>
            <a:r>
              <a:rPr lang="zh-CN" altLang="en-US" dirty="0"/>
              <a:t> </a:t>
            </a:r>
            <a:r>
              <a:rPr lang="en-US" dirty="0"/>
              <a:t>Illumina-like reads from 100 microbial genomes to a reference </a:t>
            </a:r>
            <a:r>
              <a:rPr lang="en-US" dirty="0" smtClean="0"/>
              <a:t>database</a:t>
            </a:r>
            <a:r>
              <a:rPr lang="en-US" baseline="30000" dirty="0" smtClean="0"/>
              <a:t>[6]</a:t>
            </a:r>
            <a:r>
              <a:rPr lang="en-US" dirty="0" smtClean="0"/>
              <a:t> </a:t>
            </a:r>
            <a:r>
              <a:rPr lang="en-US" dirty="0"/>
              <a:t>containing only those genomes</a:t>
            </a:r>
            <a:r>
              <a:rPr lang="en-US" altLang="zh-CN" dirty="0"/>
              <a:t>.</a:t>
            </a:r>
          </a:p>
          <a:p>
            <a:pPr marL="342900" indent="-342900">
              <a:buFontTx/>
              <a:buChar char="-"/>
            </a:pPr>
            <a:r>
              <a:rPr lang="en-US" altLang="zh-CN" dirty="0"/>
              <a:t>Benchmark:</a:t>
            </a:r>
            <a:r>
              <a:rPr lang="zh-CN" altLang="en-US" dirty="0"/>
              <a:t> </a:t>
            </a:r>
            <a:r>
              <a:rPr lang="en-US" dirty="0" err="1"/>
              <a:t>GASiC</a:t>
            </a:r>
            <a:r>
              <a:rPr lang="en-US" altLang="zh-CN" dirty="0"/>
              <a:t>,</a:t>
            </a:r>
            <a:r>
              <a:rPr lang="zh-CN" altLang="en-US" dirty="0"/>
              <a:t> </a:t>
            </a:r>
            <a:r>
              <a:rPr lang="en-US" altLang="zh-CN" dirty="0"/>
              <a:t>one</a:t>
            </a:r>
            <a:r>
              <a:rPr lang="zh-CN" altLang="en-US" dirty="0"/>
              <a:t> </a:t>
            </a:r>
            <a:r>
              <a:rPr lang="en-US" altLang="zh-CN" dirty="0"/>
              <a:t>method</a:t>
            </a:r>
            <a:r>
              <a:rPr lang="zh-CN" altLang="en-US" dirty="0"/>
              <a:t> </a:t>
            </a:r>
            <a:r>
              <a:rPr lang="en-US" altLang="zh-CN" dirty="0"/>
              <a:t>for</a:t>
            </a:r>
            <a:r>
              <a:rPr lang="zh-CN" altLang="en-US" dirty="0"/>
              <a:t> </a:t>
            </a:r>
            <a:r>
              <a:rPr lang="en-US" dirty="0"/>
              <a:t>utiliz</a:t>
            </a:r>
            <a:r>
              <a:rPr lang="en-US" altLang="zh-CN" dirty="0"/>
              <a:t>ing</a:t>
            </a:r>
            <a:r>
              <a:rPr lang="en-US" dirty="0"/>
              <a:t> read alignments for read</a:t>
            </a:r>
            <a:r>
              <a:rPr lang="zh-CN" altLang="en-US" dirty="0"/>
              <a:t> </a:t>
            </a:r>
            <a:r>
              <a:rPr lang="en-US" dirty="0"/>
              <a:t>assignment</a:t>
            </a:r>
            <a:r>
              <a:rPr lang="en-US" altLang="zh-CN" dirty="0"/>
              <a:t>.</a:t>
            </a:r>
            <a:endParaRPr lang="en-US" dirty="0"/>
          </a:p>
          <a:p>
            <a:pPr marL="342900" indent="-342900">
              <a:buFontTx/>
              <a:buChar char="-"/>
            </a:pPr>
            <a:endParaRPr lang="en-US" sz="2400" dirty="0"/>
          </a:p>
          <a:p>
            <a:endParaRPr lang="en-US" dirty="0"/>
          </a:p>
        </p:txBody>
      </p:sp>
      <p:pic>
        <p:nvPicPr>
          <p:cNvPr id="6" name="Picture 5"/>
          <p:cNvPicPr>
            <a:picLocks noChangeAspect="1"/>
          </p:cNvPicPr>
          <p:nvPr/>
        </p:nvPicPr>
        <p:blipFill rotWithShape="1">
          <a:blip r:embed="rId2"/>
          <a:srcRect b="34290"/>
          <a:stretch/>
        </p:blipFill>
        <p:spPr>
          <a:xfrm>
            <a:off x="897954" y="3143705"/>
            <a:ext cx="7439074" cy="2229511"/>
          </a:xfrm>
          <a:prstGeom prst="rect">
            <a:avLst/>
          </a:prstGeom>
          <a:effectLst>
            <a:softEdge rad="127000"/>
          </a:effectLst>
        </p:spPr>
      </p:pic>
      <p:sp>
        <p:nvSpPr>
          <p:cNvPr id="7" name="Rectangle 6"/>
          <p:cNvSpPr/>
          <p:nvPr/>
        </p:nvSpPr>
        <p:spPr>
          <a:xfrm>
            <a:off x="1329176" y="4284486"/>
            <a:ext cx="6567764" cy="3652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2"/>
          <p:cNvGrpSpPr/>
          <p:nvPr/>
        </p:nvGrpSpPr>
        <p:grpSpPr>
          <a:xfrm>
            <a:off x="2195736" y="2619122"/>
            <a:ext cx="6205260" cy="493358"/>
            <a:chOff x="1747777" y="2409587"/>
            <a:chExt cx="6967960" cy="553998"/>
          </a:xfrm>
        </p:grpSpPr>
        <p:cxnSp>
          <p:nvCxnSpPr>
            <p:cNvPr id="9" name="Straight Arrow Connector 8"/>
            <p:cNvCxnSpPr/>
            <p:nvPr/>
          </p:nvCxnSpPr>
          <p:spPr>
            <a:xfrm>
              <a:off x="2245489" y="2778920"/>
              <a:ext cx="54748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47777" y="2594253"/>
              <a:ext cx="995423" cy="369332"/>
            </a:xfrm>
            <a:prstGeom prst="rect">
              <a:avLst/>
            </a:prstGeom>
            <a:noFill/>
          </p:spPr>
          <p:txBody>
            <a:bodyPr wrap="square" rtlCol="0">
              <a:spAutoFit/>
            </a:bodyPr>
            <a:lstStyle/>
            <a:p>
              <a:r>
                <a:rPr lang="en-US" altLang="zh-CN" dirty="0"/>
                <a:t>low</a:t>
              </a:r>
              <a:endParaRPr lang="en-US" dirty="0"/>
            </a:p>
          </p:txBody>
        </p:sp>
        <p:sp>
          <p:nvSpPr>
            <p:cNvPr id="11" name="TextBox 10"/>
            <p:cNvSpPr txBox="1"/>
            <p:nvPr/>
          </p:nvSpPr>
          <p:spPr>
            <a:xfrm>
              <a:off x="7720314" y="2594253"/>
              <a:ext cx="995423" cy="369332"/>
            </a:xfrm>
            <a:prstGeom prst="rect">
              <a:avLst/>
            </a:prstGeom>
            <a:noFill/>
          </p:spPr>
          <p:txBody>
            <a:bodyPr wrap="square" rtlCol="0">
              <a:spAutoFit/>
            </a:bodyPr>
            <a:lstStyle/>
            <a:p>
              <a:r>
                <a:rPr lang="en-US" altLang="zh-CN" dirty="0"/>
                <a:t>high</a:t>
              </a:r>
              <a:endParaRPr lang="en-US" dirty="0"/>
            </a:p>
          </p:txBody>
        </p:sp>
        <p:sp>
          <p:nvSpPr>
            <p:cNvPr id="12" name="Rectangle 11"/>
            <p:cNvSpPr/>
            <p:nvPr/>
          </p:nvSpPr>
          <p:spPr>
            <a:xfrm>
              <a:off x="3991744" y="2409587"/>
              <a:ext cx="1688411" cy="369332"/>
            </a:xfrm>
            <a:prstGeom prst="rect">
              <a:avLst/>
            </a:prstGeom>
          </p:spPr>
          <p:txBody>
            <a:bodyPr wrap="none">
              <a:spAutoFit/>
            </a:bodyPr>
            <a:lstStyle/>
            <a:p>
              <a:r>
                <a:rPr lang="en-US" dirty="0">
                  <a:solidFill>
                    <a:srgbClr val="000000"/>
                  </a:solidFill>
                  <a:latin typeface="Linux Libertine" charset="0"/>
                </a:rPr>
                <a:t>Taxonomic rank</a:t>
              </a:r>
              <a:endParaRPr lang="en-US" b="0" i="0" dirty="0">
                <a:solidFill>
                  <a:srgbClr val="000000"/>
                </a:solidFill>
                <a:effectLst/>
                <a:latin typeface="Linux Libertine" charset="0"/>
              </a:endParaRPr>
            </a:p>
          </p:txBody>
        </p:sp>
      </p:grpSp>
      <p:sp>
        <p:nvSpPr>
          <p:cNvPr id="16" name="灯片编号占位符 15"/>
          <p:cNvSpPr>
            <a:spLocks noGrp="1"/>
          </p:cNvSpPr>
          <p:nvPr>
            <p:ph type="sldNum" sz="quarter" idx="12"/>
          </p:nvPr>
        </p:nvSpPr>
        <p:spPr/>
        <p:txBody>
          <a:bodyPr/>
          <a:lstStyle/>
          <a:p>
            <a:fld id="{17B0D404-C6A6-414D-AF9A-1E460CDE8A09}" type="slidenum">
              <a:rPr lang="es-ES" altLang="zh-CN" smtClean="0"/>
              <a:pPr/>
              <a:t>14</a:t>
            </a:fld>
            <a:endParaRPr lang="es-ES" altLang="zh-CN"/>
          </a:p>
        </p:txBody>
      </p:sp>
      <p:sp>
        <p:nvSpPr>
          <p:cNvPr id="17" name="标题 1"/>
          <p:cNvSpPr txBox="1">
            <a:spLocks/>
          </p:cNvSpPr>
          <p:nvPr/>
        </p:nvSpPr>
        <p:spPr>
          <a:xfrm>
            <a:off x="5436096" y="8973"/>
            <a:ext cx="3707904"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solidFill>
                  <a:schemeClr val="bg1"/>
                </a:solidFill>
              </a:rPr>
              <a:t>1.</a:t>
            </a:r>
            <a:r>
              <a:rPr lang="zh-CN" altLang="en-US" sz="3300" dirty="0">
                <a:solidFill>
                  <a:schemeClr val="bg1"/>
                </a:solidFill>
              </a:rPr>
              <a:t> </a:t>
            </a:r>
            <a:r>
              <a:rPr lang="en-US" altLang="zh-CN" sz="3300" dirty="0">
                <a:solidFill>
                  <a:schemeClr val="bg1"/>
                </a:solidFill>
              </a:rPr>
              <a:t>Hypothesis</a:t>
            </a:r>
            <a:r>
              <a:rPr lang="zh-CN" altLang="en-US" sz="3300" dirty="0">
                <a:solidFill>
                  <a:schemeClr val="bg1"/>
                </a:solidFill>
              </a:rPr>
              <a:t> </a:t>
            </a:r>
            <a:r>
              <a:rPr lang="en-US" altLang="zh-CN" sz="3300" dirty="0">
                <a:solidFill>
                  <a:schemeClr val="bg1"/>
                </a:solidFill>
              </a:rPr>
              <a:t>test</a:t>
            </a:r>
            <a:endParaRPr lang="zh-CN" altLang="en-US" sz="3300" dirty="0">
              <a:solidFill>
                <a:schemeClr val="bg1"/>
              </a:solidFill>
            </a:endParaRPr>
          </a:p>
        </p:txBody>
      </p:sp>
      <p:sp>
        <p:nvSpPr>
          <p:cNvPr id="2" name="Rectangle 1"/>
          <p:cNvSpPr/>
          <p:nvPr/>
        </p:nvSpPr>
        <p:spPr>
          <a:xfrm>
            <a:off x="1117541" y="5680618"/>
            <a:ext cx="7918416" cy="461665"/>
          </a:xfrm>
          <a:prstGeom prst="rect">
            <a:avLst/>
          </a:prstGeom>
        </p:spPr>
        <p:txBody>
          <a:bodyPr wrap="square">
            <a:spAutoFit/>
          </a:bodyPr>
          <a:lstStyle/>
          <a:p>
            <a:r>
              <a:rPr lang="en-US" altLang="zh-CN" sz="1200" dirty="0" smtClean="0">
                <a:latin typeface="Helvetica" charset="0"/>
              </a:rPr>
              <a:t>[6]</a:t>
            </a:r>
            <a:r>
              <a:rPr lang="en-US" sz="1200" dirty="0" smtClean="0">
                <a:latin typeface="Helvetica" charset="0"/>
              </a:rPr>
              <a:t>Roberts</a:t>
            </a:r>
            <a:r>
              <a:rPr lang="en-US" sz="1200" dirty="0">
                <a:latin typeface="Helvetica" charset="0"/>
              </a:rPr>
              <a:t>, A. and </a:t>
            </a:r>
            <a:r>
              <a:rPr lang="en-US" sz="1200" dirty="0" err="1">
                <a:latin typeface="Helvetica" charset="0"/>
              </a:rPr>
              <a:t>Pachter</a:t>
            </a:r>
            <a:r>
              <a:rPr lang="en-US" sz="1200" dirty="0">
                <a:latin typeface="Helvetica" charset="0"/>
              </a:rPr>
              <a:t>, L. (2013). Streaming fragment assignment </a:t>
            </a:r>
            <a:r>
              <a:rPr lang="en-US" sz="1200" dirty="0" smtClean="0">
                <a:latin typeface="Helvetica" charset="0"/>
              </a:rPr>
              <a:t>for</a:t>
            </a:r>
            <a:r>
              <a:rPr lang="zh-CN" altLang="en-US" sz="1200" dirty="0" smtClean="0">
                <a:latin typeface="Helvetica" charset="0"/>
              </a:rPr>
              <a:t> </a:t>
            </a:r>
            <a:r>
              <a:rPr lang="en-US" sz="1200" dirty="0" smtClean="0">
                <a:latin typeface="Helvetica" charset="0"/>
              </a:rPr>
              <a:t>real-time </a:t>
            </a:r>
            <a:r>
              <a:rPr lang="en-US" sz="1200" dirty="0">
                <a:latin typeface="Helvetica" charset="0"/>
              </a:rPr>
              <a:t>analysis of sequencing experiments. Nature methods , 10(1):71{73.</a:t>
            </a:r>
            <a:endParaRPr lang="en-US" sz="1200" dirty="0">
              <a:effectLst/>
              <a:latin typeface="Helvetica" charset="0"/>
            </a:endParaRPr>
          </a:p>
        </p:txBody>
      </p:sp>
      <p:sp>
        <p:nvSpPr>
          <p:cNvPr id="14" name="矩形 13"/>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885222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8629" y="1543841"/>
            <a:ext cx="5740730" cy="2352574"/>
          </a:xfrm>
          <a:prstGeom prst="rect">
            <a:avLst/>
          </a:prstGeom>
          <a:effectLst>
            <a:softEdge rad="63500"/>
          </a:effectLst>
        </p:spPr>
      </p:pic>
      <p:sp>
        <p:nvSpPr>
          <p:cNvPr id="7" name="日期占位符 6"/>
          <p:cNvSpPr>
            <a:spLocks noGrp="1"/>
          </p:cNvSpPr>
          <p:nvPr>
            <p:ph type="dt" sz="half" idx="10"/>
          </p:nvPr>
        </p:nvSpPr>
        <p:spPr/>
        <p:txBody>
          <a:bodyPr/>
          <a:lstStyle/>
          <a:p>
            <a:fld id="{2D1D2D2B-43B1-443F-A365-41C9031C8C35}" type="datetime1">
              <a:rPr lang="zh-CN" altLang="en-US" smtClean="0"/>
              <a:t>2017/5/16</a:t>
            </a:fld>
            <a:endParaRPr lang="es-ES" altLang="zh-CN"/>
          </a:p>
        </p:txBody>
      </p:sp>
      <p:sp>
        <p:nvSpPr>
          <p:cNvPr id="8" name="灯片编号占位符 7"/>
          <p:cNvSpPr>
            <a:spLocks noGrp="1"/>
          </p:cNvSpPr>
          <p:nvPr>
            <p:ph type="sldNum" sz="quarter" idx="12"/>
          </p:nvPr>
        </p:nvSpPr>
        <p:spPr/>
        <p:txBody>
          <a:bodyPr/>
          <a:lstStyle/>
          <a:p>
            <a:fld id="{17B0D404-C6A6-414D-AF9A-1E460CDE8A09}" type="slidenum">
              <a:rPr lang="es-ES" altLang="zh-CN" smtClean="0"/>
              <a:pPr/>
              <a:t>15</a:t>
            </a:fld>
            <a:endParaRPr lang="es-ES" altLang="zh-CN"/>
          </a:p>
        </p:txBody>
      </p:sp>
      <p:sp>
        <p:nvSpPr>
          <p:cNvPr id="9" name="标题 1"/>
          <p:cNvSpPr txBox="1">
            <a:spLocks/>
          </p:cNvSpPr>
          <p:nvPr/>
        </p:nvSpPr>
        <p:spPr>
          <a:xfrm>
            <a:off x="5436096" y="8973"/>
            <a:ext cx="3707904"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solidFill>
                  <a:schemeClr val="bg1"/>
                </a:solidFill>
              </a:rPr>
              <a:t>1.</a:t>
            </a:r>
            <a:r>
              <a:rPr lang="zh-CN" altLang="en-US" sz="3300" dirty="0">
                <a:solidFill>
                  <a:schemeClr val="bg1"/>
                </a:solidFill>
              </a:rPr>
              <a:t> </a:t>
            </a:r>
            <a:r>
              <a:rPr lang="en-US" altLang="zh-CN" sz="3300" dirty="0">
                <a:solidFill>
                  <a:schemeClr val="bg1"/>
                </a:solidFill>
              </a:rPr>
              <a:t>Hypothesis</a:t>
            </a:r>
            <a:r>
              <a:rPr lang="zh-CN" altLang="en-US" sz="3300" dirty="0">
                <a:solidFill>
                  <a:schemeClr val="bg1"/>
                </a:solidFill>
              </a:rPr>
              <a:t> </a:t>
            </a:r>
            <a:r>
              <a:rPr lang="en-US" altLang="zh-CN" sz="3300" dirty="0">
                <a:solidFill>
                  <a:schemeClr val="bg1"/>
                </a:solidFill>
              </a:rPr>
              <a:t>test</a:t>
            </a:r>
            <a:endParaRPr lang="zh-CN" altLang="en-US" sz="3300" dirty="0">
              <a:solidFill>
                <a:schemeClr val="bg1"/>
              </a:solidFill>
            </a:endParaRPr>
          </a:p>
        </p:txBody>
      </p:sp>
      <p:sp>
        <p:nvSpPr>
          <p:cNvPr id="2" name="文本框 1"/>
          <p:cNvSpPr txBox="1"/>
          <p:nvPr/>
        </p:nvSpPr>
        <p:spPr>
          <a:xfrm>
            <a:off x="1331640" y="4437112"/>
            <a:ext cx="6912768" cy="1754326"/>
          </a:xfrm>
          <a:prstGeom prst="rect">
            <a:avLst/>
          </a:prstGeom>
          <a:noFill/>
        </p:spPr>
        <p:txBody>
          <a:bodyPr wrap="square" rtlCol="0">
            <a:spAutoFit/>
          </a:bodyPr>
          <a:lstStyle/>
          <a:p>
            <a:r>
              <a:rPr lang="en-US" altLang="zh-CN" dirty="0"/>
              <a:t>Note that:  </a:t>
            </a:r>
          </a:p>
          <a:p>
            <a:r>
              <a:rPr lang="en-US" altLang="zh-CN" dirty="0"/>
              <a:t>n : number of true genomes/species/genera/phyla</a:t>
            </a:r>
          </a:p>
          <a:p>
            <a:r>
              <a:rPr lang="el-GR" altLang="zh-CN" dirty="0">
                <a:ea typeface="宋体" panose="02010600030101010101" pitchFamily="2" charset="-122"/>
              </a:rPr>
              <a:t>τ</a:t>
            </a:r>
            <a:r>
              <a:rPr lang="en-US" altLang="zh-CN" baseline="-25000" dirty="0" err="1">
                <a:ea typeface="宋体" panose="02010600030101010101" pitchFamily="2" charset="-122"/>
              </a:rPr>
              <a:t>i</a:t>
            </a:r>
            <a:r>
              <a:rPr lang="en-US" altLang="zh-CN" dirty="0"/>
              <a:t> : true counts</a:t>
            </a:r>
          </a:p>
          <a:p>
            <a:r>
              <a:rPr lang="en-US" altLang="zh-CN" dirty="0" err="1"/>
              <a:t>t</a:t>
            </a:r>
            <a:r>
              <a:rPr lang="en-US" altLang="zh-CN" baseline="-25000" dirty="0" err="1"/>
              <a:t>i</a:t>
            </a:r>
            <a:r>
              <a:rPr lang="en-US" altLang="zh-CN" dirty="0"/>
              <a:t> : estimated counts </a:t>
            </a:r>
          </a:p>
          <a:p>
            <a:r>
              <a:rPr lang="en-US" altLang="zh-CN" dirty="0"/>
              <a:t>A : number of aligned reads</a:t>
            </a:r>
          </a:p>
          <a:p>
            <a:r>
              <a:rPr lang="en-US" altLang="zh-CN" dirty="0"/>
              <a:t>T : number of total reads</a:t>
            </a:r>
          </a:p>
        </p:txBody>
      </p:sp>
      <p:sp>
        <p:nvSpPr>
          <p:cNvPr id="10" name="矩形 9"/>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68324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3444" y="1256820"/>
            <a:ext cx="7959228" cy="1846659"/>
          </a:xfrm>
          <a:prstGeom prst="rect">
            <a:avLst/>
          </a:prstGeom>
          <a:noFill/>
        </p:spPr>
        <p:txBody>
          <a:bodyPr wrap="square" rtlCol="0">
            <a:spAutoFit/>
          </a:bodyPr>
          <a:lstStyle/>
          <a:p>
            <a:pPr marL="342900" indent="-342900">
              <a:buFontTx/>
              <a:buChar char="-"/>
            </a:pPr>
            <a:r>
              <a:rPr lang="en-US" altLang="zh-CN" dirty="0"/>
              <a:t>Dataset:</a:t>
            </a:r>
            <a:r>
              <a:rPr lang="zh-CN" altLang="en-US" dirty="0"/>
              <a:t> </a:t>
            </a:r>
            <a:r>
              <a:rPr lang="en-US" dirty="0"/>
              <a:t>Illumina-like reads from 100 microbial genomes to a reference </a:t>
            </a:r>
            <a:r>
              <a:rPr lang="en-US" dirty="0" smtClean="0"/>
              <a:t>database </a:t>
            </a:r>
            <a:r>
              <a:rPr lang="en-US" dirty="0"/>
              <a:t>containing only those genomes</a:t>
            </a:r>
            <a:r>
              <a:rPr lang="en-US" altLang="zh-CN" dirty="0"/>
              <a:t>.</a:t>
            </a:r>
          </a:p>
          <a:p>
            <a:pPr marL="342900" indent="-342900">
              <a:buFontTx/>
              <a:buChar char="-"/>
            </a:pPr>
            <a:r>
              <a:rPr lang="en-US" altLang="zh-CN" dirty="0"/>
              <a:t>Benchmark:</a:t>
            </a:r>
            <a:r>
              <a:rPr lang="zh-CN" altLang="en-US" dirty="0"/>
              <a:t> </a:t>
            </a:r>
            <a:r>
              <a:rPr lang="en-US" dirty="0" err="1"/>
              <a:t>GASiC</a:t>
            </a:r>
            <a:r>
              <a:rPr lang="en-US" altLang="zh-CN" dirty="0"/>
              <a:t>,</a:t>
            </a:r>
            <a:r>
              <a:rPr lang="zh-CN" altLang="en-US" dirty="0"/>
              <a:t> </a:t>
            </a:r>
            <a:r>
              <a:rPr lang="en-US" altLang="zh-CN" dirty="0"/>
              <a:t>one</a:t>
            </a:r>
            <a:r>
              <a:rPr lang="zh-CN" altLang="en-US" dirty="0"/>
              <a:t> </a:t>
            </a:r>
            <a:r>
              <a:rPr lang="en-US" altLang="zh-CN" dirty="0"/>
              <a:t>method</a:t>
            </a:r>
            <a:r>
              <a:rPr lang="zh-CN" altLang="en-US" dirty="0"/>
              <a:t> </a:t>
            </a:r>
            <a:r>
              <a:rPr lang="en-US" altLang="zh-CN" dirty="0"/>
              <a:t>for</a:t>
            </a:r>
            <a:r>
              <a:rPr lang="zh-CN" altLang="en-US" dirty="0"/>
              <a:t> </a:t>
            </a:r>
            <a:r>
              <a:rPr lang="en-US" dirty="0"/>
              <a:t>utiliz</a:t>
            </a:r>
            <a:r>
              <a:rPr lang="en-US" altLang="zh-CN" dirty="0"/>
              <a:t>ing</a:t>
            </a:r>
            <a:r>
              <a:rPr lang="en-US" dirty="0"/>
              <a:t> read alignments for read</a:t>
            </a:r>
            <a:r>
              <a:rPr lang="zh-CN" altLang="en-US" dirty="0"/>
              <a:t> </a:t>
            </a:r>
            <a:r>
              <a:rPr lang="en-US" dirty="0"/>
              <a:t>assignment</a:t>
            </a:r>
            <a:r>
              <a:rPr lang="en-US" altLang="zh-CN" dirty="0"/>
              <a:t>.</a:t>
            </a:r>
            <a:endParaRPr lang="en-US" dirty="0"/>
          </a:p>
          <a:p>
            <a:pPr marL="342900" indent="-342900">
              <a:buFontTx/>
              <a:buChar char="-"/>
            </a:pPr>
            <a:endParaRPr lang="en-US" sz="2400" dirty="0"/>
          </a:p>
          <a:p>
            <a:endParaRPr lang="en-US" dirty="0"/>
          </a:p>
        </p:txBody>
      </p:sp>
      <p:pic>
        <p:nvPicPr>
          <p:cNvPr id="6" name="Picture 5"/>
          <p:cNvPicPr>
            <a:picLocks noChangeAspect="1"/>
          </p:cNvPicPr>
          <p:nvPr/>
        </p:nvPicPr>
        <p:blipFill rotWithShape="1">
          <a:blip r:embed="rId3"/>
          <a:srcRect b="32168"/>
          <a:stretch/>
        </p:blipFill>
        <p:spPr>
          <a:xfrm>
            <a:off x="897954" y="3143705"/>
            <a:ext cx="7439074" cy="2301519"/>
          </a:xfrm>
          <a:prstGeom prst="rect">
            <a:avLst/>
          </a:prstGeom>
          <a:effectLst>
            <a:softEdge rad="127000"/>
          </a:effectLst>
        </p:spPr>
      </p:pic>
      <p:sp>
        <p:nvSpPr>
          <p:cNvPr id="7" name="Rectangle 6"/>
          <p:cNvSpPr/>
          <p:nvPr/>
        </p:nvSpPr>
        <p:spPr>
          <a:xfrm>
            <a:off x="1329176" y="4284486"/>
            <a:ext cx="6567764" cy="3652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2"/>
          <p:cNvGrpSpPr/>
          <p:nvPr/>
        </p:nvGrpSpPr>
        <p:grpSpPr>
          <a:xfrm>
            <a:off x="2195736" y="2619122"/>
            <a:ext cx="6205260" cy="493358"/>
            <a:chOff x="1747777" y="2409587"/>
            <a:chExt cx="6967960" cy="553998"/>
          </a:xfrm>
        </p:grpSpPr>
        <p:cxnSp>
          <p:nvCxnSpPr>
            <p:cNvPr id="9" name="Straight Arrow Connector 8"/>
            <p:cNvCxnSpPr/>
            <p:nvPr/>
          </p:nvCxnSpPr>
          <p:spPr>
            <a:xfrm>
              <a:off x="2245489" y="2778920"/>
              <a:ext cx="54748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47777" y="2594253"/>
              <a:ext cx="995423" cy="369332"/>
            </a:xfrm>
            <a:prstGeom prst="rect">
              <a:avLst/>
            </a:prstGeom>
            <a:noFill/>
          </p:spPr>
          <p:txBody>
            <a:bodyPr wrap="square" rtlCol="0">
              <a:spAutoFit/>
            </a:bodyPr>
            <a:lstStyle/>
            <a:p>
              <a:r>
                <a:rPr lang="en-US" altLang="zh-CN" dirty="0"/>
                <a:t>low</a:t>
              </a:r>
              <a:endParaRPr lang="en-US" dirty="0"/>
            </a:p>
          </p:txBody>
        </p:sp>
        <p:sp>
          <p:nvSpPr>
            <p:cNvPr id="11" name="TextBox 10"/>
            <p:cNvSpPr txBox="1"/>
            <p:nvPr/>
          </p:nvSpPr>
          <p:spPr>
            <a:xfrm>
              <a:off x="7720314" y="2594253"/>
              <a:ext cx="995423" cy="369332"/>
            </a:xfrm>
            <a:prstGeom prst="rect">
              <a:avLst/>
            </a:prstGeom>
            <a:noFill/>
          </p:spPr>
          <p:txBody>
            <a:bodyPr wrap="square" rtlCol="0">
              <a:spAutoFit/>
            </a:bodyPr>
            <a:lstStyle/>
            <a:p>
              <a:r>
                <a:rPr lang="en-US" altLang="zh-CN" dirty="0"/>
                <a:t>high</a:t>
              </a:r>
              <a:endParaRPr lang="en-US" dirty="0"/>
            </a:p>
          </p:txBody>
        </p:sp>
        <p:sp>
          <p:nvSpPr>
            <p:cNvPr id="12" name="Rectangle 11"/>
            <p:cNvSpPr/>
            <p:nvPr/>
          </p:nvSpPr>
          <p:spPr>
            <a:xfrm>
              <a:off x="3991744" y="2409587"/>
              <a:ext cx="1688411" cy="369332"/>
            </a:xfrm>
            <a:prstGeom prst="rect">
              <a:avLst/>
            </a:prstGeom>
          </p:spPr>
          <p:txBody>
            <a:bodyPr wrap="none">
              <a:spAutoFit/>
            </a:bodyPr>
            <a:lstStyle/>
            <a:p>
              <a:r>
                <a:rPr lang="en-US" dirty="0">
                  <a:solidFill>
                    <a:srgbClr val="000000"/>
                  </a:solidFill>
                  <a:latin typeface="Linux Libertine" charset="0"/>
                </a:rPr>
                <a:t>Taxonomic rank</a:t>
              </a:r>
              <a:endParaRPr lang="en-US" b="0" i="0" dirty="0">
                <a:solidFill>
                  <a:srgbClr val="000000"/>
                </a:solidFill>
                <a:effectLst/>
                <a:latin typeface="Linux Libertine" charset="0"/>
              </a:endParaRPr>
            </a:p>
          </p:txBody>
        </p:sp>
      </p:grpSp>
      <p:sp>
        <p:nvSpPr>
          <p:cNvPr id="15" name="日期占位符 14"/>
          <p:cNvSpPr>
            <a:spLocks noGrp="1"/>
          </p:cNvSpPr>
          <p:nvPr>
            <p:ph type="dt" sz="half" idx="10"/>
          </p:nvPr>
        </p:nvSpPr>
        <p:spPr/>
        <p:txBody>
          <a:bodyPr/>
          <a:lstStyle/>
          <a:p>
            <a:fld id="{C2A05791-B0ED-46FF-891D-4EA3EB47D8CB}" type="datetime1">
              <a:rPr lang="zh-CN" altLang="en-US" smtClean="0"/>
              <a:t>2017/5/16</a:t>
            </a:fld>
            <a:endParaRPr lang="es-ES" altLang="zh-CN"/>
          </a:p>
        </p:txBody>
      </p:sp>
      <p:sp>
        <p:nvSpPr>
          <p:cNvPr id="16" name="灯片编号占位符 15"/>
          <p:cNvSpPr>
            <a:spLocks noGrp="1"/>
          </p:cNvSpPr>
          <p:nvPr>
            <p:ph type="sldNum" sz="quarter" idx="12"/>
          </p:nvPr>
        </p:nvSpPr>
        <p:spPr/>
        <p:txBody>
          <a:bodyPr/>
          <a:lstStyle/>
          <a:p>
            <a:fld id="{17B0D404-C6A6-414D-AF9A-1E460CDE8A09}" type="slidenum">
              <a:rPr lang="es-ES" altLang="zh-CN" smtClean="0"/>
              <a:pPr/>
              <a:t>16</a:t>
            </a:fld>
            <a:endParaRPr lang="es-ES" altLang="zh-CN"/>
          </a:p>
        </p:txBody>
      </p:sp>
      <p:sp>
        <p:nvSpPr>
          <p:cNvPr id="17" name="标题 1"/>
          <p:cNvSpPr txBox="1">
            <a:spLocks/>
          </p:cNvSpPr>
          <p:nvPr/>
        </p:nvSpPr>
        <p:spPr>
          <a:xfrm>
            <a:off x="5436096" y="8973"/>
            <a:ext cx="3707904"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solidFill>
                  <a:schemeClr val="bg1"/>
                </a:solidFill>
              </a:rPr>
              <a:t>1.</a:t>
            </a:r>
            <a:r>
              <a:rPr lang="zh-CN" altLang="en-US" sz="3300" dirty="0">
                <a:solidFill>
                  <a:schemeClr val="bg1"/>
                </a:solidFill>
              </a:rPr>
              <a:t> </a:t>
            </a:r>
            <a:r>
              <a:rPr lang="en-US" altLang="zh-CN" sz="3300" dirty="0">
                <a:solidFill>
                  <a:schemeClr val="bg1"/>
                </a:solidFill>
              </a:rPr>
              <a:t>Hypothesis</a:t>
            </a:r>
            <a:r>
              <a:rPr lang="zh-CN" altLang="en-US" sz="3300" dirty="0">
                <a:solidFill>
                  <a:schemeClr val="bg1"/>
                </a:solidFill>
              </a:rPr>
              <a:t> </a:t>
            </a:r>
            <a:r>
              <a:rPr lang="en-US" altLang="zh-CN" sz="3300" dirty="0">
                <a:solidFill>
                  <a:schemeClr val="bg1"/>
                </a:solidFill>
              </a:rPr>
              <a:t>test</a:t>
            </a:r>
            <a:endParaRPr lang="zh-CN" altLang="en-US" sz="3300" dirty="0">
              <a:solidFill>
                <a:schemeClr val="bg1"/>
              </a:solidFill>
            </a:endParaRPr>
          </a:p>
        </p:txBody>
      </p:sp>
      <p:sp>
        <p:nvSpPr>
          <p:cNvPr id="14" name="TextBox 13"/>
          <p:cNvSpPr txBox="1"/>
          <p:nvPr/>
        </p:nvSpPr>
        <p:spPr>
          <a:xfrm>
            <a:off x="1329176" y="5590510"/>
            <a:ext cx="6678472" cy="400110"/>
          </a:xfrm>
          <a:prstGeom prst="rect">
            <a:avLst/>
          </a:prstGeom>
          <a:noFill/>
        </p:spPr>
        <p:txBody>
          <a:bodyPr wrap="square" rtlCol="0">
            <a:spAutoFit/>
          </a:bodyPr>
          <a:lstStyle/>
          <a:p>
            <a:r>
              <a:rPr lang="en-US" altLang="zh-CN" sz="2000" dirty="0">
                <a:solidFill>
                  <a:srgbClr val="FF0000"/>
                </a:solidFill>
              </a:rPr>
              <a:t>Major</a:t>
            </a:r>
            <a:r>
              <a:rPr lang="zh-CN" altLang="en-US" sz="2000" dirty="0">
                <a:solidFill>
                  <a:srgbClr val="FF0000"/>
                </a:solidFill>
              </a:rPr>
              <a:t> </a:t>
            </a:r>
            <a:r>
              <a:rPr lang="en-US" altLang="zh-CN" sz="2000" dirty="0">
                <a:solidFill>
                  <a:srgbClr val="FF0000"/>
                </a:solidFill>
              </a:rPr>
              <a:t>problem</a:t>
            </a:r>
            <a:r>
              <a:rPr lang="zh-CN" altLang="en-US" sz="2000" dirty="0">
                <a:solidFill>
                  <a:srgbClr val="FF0000"/>
                </a:solidFill>
              </a:rPr>
              <a:t> </a:t>
            </a:r>
            <a:r>
              <a:rPr lang="en-US" altLang="zh-CN" sz="2000" dirty="0">
                <a:solidFill>
                  <a:srgbClr val="FF0000"/>
                </a:solidFill>
              </a:rPr>
              <a:t>for</a:t>
            </a:r>
            <a:r>
              <a:rPr lang="zh-CN" altLang="en-US" sz="2000" dirty="0">
                <a:solidFill>
                  <a:srgbClr val="FF0000"/>
                </a:solidFill>
              </a:rPr>
              <a:t> </a:t>
            </a:r>
            <a:r>
              <a:rPr lang="en-US" altLang="zh-CN" sz="2000" dirty="0" err="1">
                <a:solidFill>
                  <a:srgbClr val="FF0000"/>
                </a:solidFill>
              </a:rPr>
              <a:t>eXpress</a:t>
            </a:r>
            <a:r>
              <a:rPr lang="zh-CN" altLang="en-US" sz="2000" dirty="0">
                <a:solidFill>
                  <a:srgbClr val="FF0000"/>
                </a:solidFill>
              </a:rPr>
              <a:t> </a:t>
            </a:r>
            <a:r>
              <a:rPr lang="en-US" altLang="zh-CN" sz="2000" dirty="0">
                <a:solidFill>
                  <a:srgbClr val="FF0000"/>
                </a:solidFill>
              </a:rPr>
              <a:t>and</a:t>
            </a:r>
            <a:r>
              <a:rPr lang="zh-CN" altLang="en-US" sz="2000" dirty="0">
                <a:solidFill>
                  <a:srgbClr val="FF0000"/>
                </a:solidFill>
              </a:rPr>
              <a:t> </a:t>
            </a:r>
            <a:r>
              <a:rPr lang="en-US" altLang="zh-CN" sz="2000" dirty="0" err="1">
                <a:solidFill>
                  <a:srgbClr val="FF0000"/>
                </a:solidFill>
              </a:rPr>
              <a:t>GASiC</a:t>
            </a:r>
            <a:r>
              <a:rPr lang="en-US" altLang="zh-CN" sz="2000" dirty="0">
                <a:solidFill>
                  <a:srgbClr val="FF0000"/>
                </a:solidFill>
              </a:rPr>
              <a:t>:</a:t>
            </a:r>
            <a:r>
              <a:rPr lang="zh-CN" altLang="en-US" sz="2000" dirty="0">
                <a:solidFill>
                  <a:srgbClr val="FF0000"/>
                </a:solidFill>
              </a:rPr>
              <a:t> </a:t>
            </a:r>
            <a:r>
              <a:rPr lang="en-US" altLang="zh-CN" sz="2000" dirty="0">
                <a:solidFill>
                  <a:srgbClr val="FF0000"/>
                </a:solidFill>
              </a:rPr>
              <a:t>alignment</a:t>
            </a:r>
            <a:r>
              <a:rPr lang="zh-CN" altLang="en-US" sz="2000" dirty="0">
                <a:solidFill>
                  <a:srgbClr val="FF0000"/>
                </a:solidFill>
              </a:rPr>
              <a:t> </a:t>
            </a:r>
            <a:r>
              <a:rPr lang="en-US" altLang="zh-CN" sz="2000" dirty="0">
                <a:solidFill>
                  <a:srgbClr val="FF0000"/>
                </a:solidFill>
              </a:rPr>
              <a:t>SLOW!!</a:t>
            </a:r>
            <a:endParaRPr lang="en-US" sz="2000" dirty="0">
              <a:solidFill>
                <a:srgbClr val="FF0000"/>
              </a:solidFill>
            </a:endParaRPr>
          </a:p>
        </p:txBody>
      </p:sp>
      <p:sp>
        <p:nvSpPr>
          <p:cNvPr id="18" name="矩形 17"/>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53804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57174" y="1110854"/>
            <a:ext cx="8529638" cy="1107996"/>
          </a:xfrm>
          <a:prstGeom prst="rect">
            <a:avLst/>
          </a:prstGeom>
          <a:noFill/>
        </p:spPr>
        <p:txBody>
          <a:bodyPr wrap="square" rtlCol="0">
            <a:spAutoFit/>
          </a:bodyPr>
          <a:lstStyle/>
          <a:p>
            <a:pPr marL="342900" indent="-342900">
              <a:buFontTx/>
              <a:buChar char="-"/>
            </a:pPr>
            <a:r>
              <a:rPr lang="en-US" altLang="zh-CN" sz="2400" dirty="0" err="1"/>
              <a:t>Benckmark</a:t>
            </a:r>
            <a:r>
              <a:rPr lang="en-US" altLang="zh-CN" sz="2400" dirty="0"/>
              <a:t>:</a:t>
            </a:r>
            <a:r>
              <a:rPr lang="zh-CN" altLang="en-US" sz="2400" dirty="0"/>
              <a:t> </a:t>
            </a:r>
            <a:r>
              <a:rPr lang="en-US" altLang="zh-CN" sz="2400" dirty="0"/>
              <a:t>Kraken</a:t>
            </a:r>
            <a:r>
              <a:rPr lang="zh-CN" altLang="en-US" sz="2400" dirty="0"/>
              <a:t> </a:t>
            </a:r>
            <a:r>
              <a:rPr lang="en-US" altLang="zh-CN" sz="2400" dirty="0"/>
              <a:t>and</a:t>
            </a:r>
            <a:r>
              <a:rPr lang="zh-CN" altLang="en-US" sz="2400" dirty="0"/>
              <a:t> </a:t>
            </a:r>
            <a:r>
              <a:rPr lang="en-US" altLang="zh-CN" sz="2400" dirty="0"/>
              <a:t>CLARK</a:t>
            </a:r>
            <a:endParaRPr lang="en-US" sz="2400" dirty="0"/>
          </a:p>
          <a:p>
            <a:pPr marL="342900" indent="-342900">
              <a:buFontTx/>
              <a:buChar char="-"/>
            </a:pPr>
            <a:endParaRPr lang="en-US" sz="2400" dirty="0"/>
          </a:p>
          <a:p>
            <a:endParaRPr lang="en-US" dirty="0"/>
          </a:p>
        </p:txBody>
      </p:sp>
      <p:pic>
        <p:nvPicPr>
          <p:cNvPr id="5" name="Picture 5"/>
          <p:cNvPicPr>
            <a:picLocks noChangeAspect="1"/>
          </p:cNvPicPr>
          <p:nvPr/>
        </p:nvPicPr>
        <p:blipFill>
          <a:blip r:embed="rId3"/>
          <a:stretch>
            <a:fillRect/>
          </a:stretch>
        </p:blipFill>
        <p:spPr>
          <a:xfrm>
            <a:off x="345280" y="1912022"/>
            <a:ext cx="8353425" cy="3810000"/>
          </a:xfrm>
          <a:prstGeom prst="rect">
            <a:avLst/>
          </a:prstGeom>
          <a:effectLst>
            <a:softEdge rad="101600"/>
          </a:effectLst>
        </p:spPr>
      </p:pic>
      <p:sp>
        <p:nvSpPr>
          <p:cNvPr id="6" name="Rectangle 6"/>
          <p:cNvSpPr/>
          <p:nvPr/>
        </p:nvSpPr>
        <p:spPr>
          <a:xfrm>
            <a:off x="884489" y="2802823"/>
            <a:ext cx="7375021" cy="4101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7"/>
          <p:cNvSpPr/>
          <p:nvPr/>
        </p:nvSpPr>
        <p:spPr>
          <a:xfrm>
            <a:off x="884489" y="3352402"/>
            <a:ext cx="7375021" cy="2418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8"/>
          <p:cNvGrpSpPr/>
          <p:nvPr/>
        </p:nvGrpSpPr>
        <p:grpSpPr>
          <a:xfrm>
            <a:off x="1730745" y="1604959"/>
            <a:ext cx="6967960" cy="553998"/>
            <a:chOff x="1747777" y="2409587"/>
            <a:chExt cx="6967960" cy="553998"/>
          </a:xfrm>
        </p:grpSpPr>
        <p:cxnSp>
          <p:nvCxnSpPr>
            <p:cNvPr id="9" name="Straight Arrow Connector 9"/>
            <p:cNvCxnSpPr/>
            <p:nvPr/>
          </p:nvCxnSpPr>
          <p:spPr>
            <a:xfrm>
              <a:off x="2245489" y="2778920"/>
              <a:ext cx="54748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10"/>
            <p:cNvSpPr txBox="1"/>
            <p:nvPr/>
          </p:nvSpPr>
          <p:spPr>
            <a:xfrm>
              <a:off x="1747777" y="2594253"/>
              <a:ext cx="995423" cy="369332"/>
            </a:xfrm>
            <a:prstGeom prst="rect">
              <a:avLst/>
            </a:prstGeom>
            <a:noFill/>
          </p:spPr>
          <p:txBody>
            <a:bodyPr wrap="square" rtlCol="0">
              <a:spAutoFit/>
            </a:bodyPr>
            <a:lstStyle/>
            <a:p>
              <a:r>
                <a:rPr lang="en-US" altLang="zh-CN"/>
                <a:t>low</a:t>
              </a:r>
              <a:endParaRPr lang="en-US"/>
            </a:p>
          </p:txBody>
        </p:sp>
        <p:sp>
          <p:nvSpPr>
            <p:cNvPr id="11" name="TextBox 11"/>
            <p:cNvSpPr txBox="1"/>
            <p:nvPr/>
          </p:nvSpPr>
          <p:spPr>
            <a:xfrm>
              <a:off x="7720314" y="2594253"/>
              <a:ext cx="995423" cy="369332"/>
            </a:xfrm>
            <a:prstGeom prst="rect">
              <a:avLst/>
            </a:prstGeom>
            <a:noFill/>
          </p:spPr>
          <p:txBody>
            <a:bodyPr wrap="square" rtlCol="0">
              <a:spAutoFit/>
            </a:bodyPr>
            <a:lstStyle/>
            <a:p>
              <a:r>
                <a:rPr lang="en-US" altLang="zh-CN" dirty="0"/>
                <a:t>high</a:t>
              </a:r>
              <a:endParaRPr lang="en-US" dirty="0"/>
            </a:p>
          </p:txBody>
        </p:sp>
        <p:sp>
          <p:nvSpPr>
            <p:cNvPr id="12" name="Rectangle 12"/>
            <p:cNvSpPr/>
            <p:nvPr/>
          </p:nvSpPr>
          <p:spPr>
            <a:xfrm>
              <a:off x="3991744" y="2409587"/>
              <a:ext cx="1688411" cy="369332"/>
            </a:xfrm>
            <a:prstGeom prst="rect">
              <a:avLst/>
            </a:prstGeom>
          </p:spPr>
          <p:txBody>
            <a:bodyPr wrap="none">
              <a:spAutoFit/>
            </a:bodyPr>
            <a:lstStyle/>
            <a:p>
              <a:r>
                <a:rPr lang="en-US" dirty="0">
                  <a:solidFill>
                    <a:srgbClr val="000000"/>
                  </a:solidFill>
                  <a:latin typeface="Linux Libertine" charset="0"/>
                </a:rPr>
                <a:t>Taxonomic rank</a:t>
              </a:r>
              <a:endParaRPr lang="en-US" b="0" i="0" dirty="0">
                <a:solidFill>
                  <a:srgbClr val="000000"/>
                </a:solidFill>
                <a:effectLst/>
                <a:latin typeface="Linux Libertine" charset="0"/>
              </a:endParaRPr>
            </a:p>
          </p:txBody>
        </p:sp>
      </p:grpSp>
      <p:sp>
        <p:nvSpPr>
          <p:cNvPr id="13" name="TextBox 1"/>
          <p:cNvSpPr txBox="1"/>
          <p:nvPr/>
        </p:nvSpPr>
        <p:spPr>
          <a:xfrm>
            <a:off x="1272722" y="5607046"/>
            <a:ext cx="7242628" cy="369332"/>
          </a:xfrm>
          <a:prstGeom prst="rect">
            <a:avLst/>
          </a:prstGeom>
          <a:noFill/>
        </p:spPr>
        <p:txBody>
          <a:bodyPr wrap="square" rtlCol="0">
            <a:spAutoFit/>
          </a:bodyPr>
          <a:lstStyle/>
          <a:p>
            <a:r>
              <a:rPr lang="en-US" altLang="zh-CN" dirty="0"/>
              <a:t>Mini-conclusion:</a:t>
            </a:r>
            <a:r>
              <a:rPr lang="zh-CN" altLang="en-US" dirty="0"/>
              <a:t> </a:t>
            </a:r>
            <a:r>
              <a:rPr lang="en-US" altLang="zh-CN" dirty="0" err="1"/>
              <a:t>eXpress</a:t>
            </a:r>
            <a:r>
              <a:rPr lang="zh-CN" altLang="en-US" dirty="0"/>
              <a:t> </a:t>
            </a:r>
            <a:r>
              <a:rPr lang="en-US" altLang="zh-CN" dirty="0"/>
              <a:t>outperforms</a:t>
            </a:r>
            <a:r>
              <a:rPr lang="zh-CN" altLang="en-US" dirty="0"/>
              <a:t> </a:t>
            </a:r>
            <a:r>
              <a:rPr lang="en-US" altLang="zh-CN" dirty="0"/>
              <a:t>Kraken,</a:t>
            </a:r>
            <a:r>
              <a:rPr lang="zh-CN" altLang="en-US" dirty="0"/>
              <a:t> </a:t>
            </a:r>
            <a:r>
              <a:rPr lang="en-US" altLang="zh-CN" dirty="0" err="1"/>
              <a:t>GASiC</a:t>
            </a:r>
            <a:r>
              <a:rPr lang="zh-CN" altLang="en-US" dirty="0"/>
              <a:t> </a:t>
            </a:r>
            <a:r>
              <a:rPr lang="en-US" altLang="zh-CN" dirty="0"/>
              <a:t>and</a:t>
            </a:r>
            <a:r>
              <a:rPr lang="zh-CN" altLang="en-US" dirty="0"/>
              <a:t> </a:t>
            </a:r>
            <a:r>
              <a:rPr lang="en-US" altLang="zh-CN" dirty="0"/>
              <a:t>CLARK.</a:t>
            </a:r>
            <a:endParaRPr lang="en-US" dirty="0"/>
          </a:p>
        </p:txBody>
      </p:sp>
      <p:sp>
        <p:nvSpPr>
          <p:cNvPr id="14" name="日期占位符 2"/>
          <p:cNvSpPr>
            <a:spLocks noGrp="1"/>
          </p:cNvSpPr>
          <p:nvPr>
            <p:ph type="dt" sz="half" idx="10"/>
          </p:nvPr>
        </p:nvSpPr>
        <p:spPr>
          <a:xfrm>
            <a:off x="628650" y="6356351"/>
            <a:ext cx="2057400" cy="365125"/>
          </a:xfrm>
        </p:spPr>
        <p:txBody>
          <a:bodyPr/>
          <a:lstStyle/>
          <a:p>
            <a:fld id="{09E0D288-8C27-441C-ADEE-959986A96788}" type="datetime1">
              <a:rPr lang="zh-CN" altLang="en-US" smtClean="0"/>
              <a:t>2017/5/16</a:t>
            </a:fld>
            <a:endParaRPr lang="zh-CN" altLang="en-US"/>
          </a:p>
        </p:txBody>
      </p:sp>
      <p:sp>
        <p:nvSpPr>
          <p:cNvPr id="15" name="灯片编号占位符 14"/>
          <p:cNvSpPr>
            <a:spLocks noGrp="1"/>
          </p:cNvSpPr>
          <p:nvPr>
            <p:ph type="sldNum" sz="quarter" idx="12"/>
          </p:nvPr>
        </p:nvSpPr>
        <p:spPr>
          <a:xfrm>
            <a:off x="6457950" y="6356351"/>
            <a:ext cx="2057400" cy="365125"/>
          </a:xfrm>
        </p:spPr>
        <p:txBody>
          <a:bodyPr/>
          <a:lstStyle/>
          <a:p>
            <a:fld id="{247E9148-878F-40B7-BFA1-E02FA96A1581}" type="slidenum">
              <a:rPr lang="zh-CN" altLang="en-US" smtClean="0"/>
              <a:t>17</a:t>
            </a:fld>
            <a:endParaRPr lang="zh-CN" altLang="en-US"/>
          </a:p>
        </p:txBody>
      </p:sp>
      <p:sp>
        <p:nvSpPr>
          <p:cNvPr id="17" name="标题 1"/>
          <p:cNvSpPr txBox="1">
            <a:spLocks/>
          </p:cNvSpPr>
          <p:nvPr/>
        </p:nvSpPr>
        <p:spPr>
          <a:xfrm>
            <a:off x="5436096" y="8973"/>
            <a:ext cx="3707904"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solidFill>
                  <a:schemeClr val="bg1"/>
                </a:solidFill>
              </a:rPr>
              <a:t>1.</a:t>
            </a:r>
            <a:r>
              <a:rPr lang="zh-CN" altLang="en-US" sz="3300" dirty="0">
                <a:solidFill>
                  <a:schemeClr val="bg1"/>
                </a:solidFill>
              </a:rPr>
              <a:t> </a:t>
            </a:r>
            <a:r>
              <a:rPr lang="en-US" altLang="zh-CN" sz="3300" dirty="0">
                <a:solidFill>
                  <a:schemeClr val="bg1"/>
                </a:solidFill>
              </a:rPr>
              <a:t>Hypothesis</a:t>
            </a:r>
            <a:r>
              <a:rPr lang="zh-CN" altLang="en-US" sz="3300" dirty="0">
                <a:solidFill>
                  <a:schemeClr val="bg1"/>
                </a:solidFill>
              </a:rPr>
              <a:t> </a:t>
            </a:r>
            <a:r>
              <a:rPr lang="en-US" altLang="zh-CN" sz="3300" dirty="0">
                <a:solidFill>
                  <a:schemeClr val="bg1"/>
                </a:solidFill>
              </a:rPr>
              <a:t>test</a:t>
            </a:r>
            <a:endParaRPr lang="zh-CN" altLang="en-US" sz="3300" dirty="0">
              <a:solidFill>
                <a:schemeClr val="bg1"/>
              </a:solidFill>
            </a:endParaRPr>
          </a:p>
        </p:txBody>
      </p:sp>
      <p:sp>
        <p:nvSpPr>
          <p:cNvPr id="16" name="矩形 15"/>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385658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95285" y="2550289"/>
            <a:ext cx="8353425" cy="3810000"/>
          </a:xfrm>
          <a:prstGeom prst="rect">
            <a:avLst/>
          </a:prstGeom>
          <a:effectLst>
            <a:softEdge rad="101600"/>
          </a:effectLst>
        </p:spPr>
      </p:pic>
      <p:sp>
        <p:nvSpPr>
          <p:cNvPr id="6" name="Rectangle 5"/>
          <p:cNvSpPr/>
          <p:nvPr/>
        </p:nvSpPr>
        <p:spPr>
          <a:xfrm>
            <a:off x="884488" y="4216619"/>
            <a:ext cx="7375021" cy="7965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日期占位符 3"/>
          <p:cNvSpPr>
            <a:spLocks noGrp="1"/>
          </p:cNvSpPr>
          <p:nvPr>
            <p:ph type="dt" sz="half" idx="10"/>
          </p:nvPr>
        </p:nvSpPr>
        <p:spPr>
          <a:xfrm>
            <a:off x="628650" y="6356351"/>
            <a:ext cx="2057400" cy="365125"/>
          </a:xfrm>
        </p:spPr>
        <p:txBody>
          <a:bodyPr/>
          <a:lstStyle/>
          <a:p>
            <a:fld id="{2F5B05B7-4901-4C36-B064-1AF0BA3D8C23}" type="datetime1">
              <a:rPr lang="zh-CN" altLang="en-US" smtClean="0"/>
              <a:t>2017/5/16</a:t>
            </a:fld>
            <a:endParaRPr lang="zh-CN" altLang="en-US" dirty="0"/>
          </a:p>
        </p:txBody>
      </p:sp>
      <p:sp>
        <p:nvSpPr>
          <p:cNvPr id="8" name="灯片编号占位符 7"/>
          <p:cNvSpPr>
            <a:spLocks noGrp="1"/>
          </p:cNvSpPr>
          <p:nvPr>
            <p:ph type="sldNum" sz="quarter" idx="12"/>
          </p:nvPr>
        </p:nvSpPr>
        <p:spPr>
          <a:xfrm>
            <a:off x="6457950" y="6356351"/>
            <a:ext cx="2057400" cy="365125"/>
          </a:xfrm>
        </p:spPr>
        <p:txBody>
          <a:bodyPr/>
          <a:lstStyle/>
          <a:p>
            <a:fld id="{247E9148-878F-40B7-BFA1-E02FA96A1581}" type="slidenum">
              <a:rPr lang="zh-CN" altLang="en-US" smtClean="0"/>
              <a:t>18</a:t>
            </a:fld>
            <a:endParaRPr lang="zh-CN" altLang="en-US"/>
          </a:p>
        </p:txBody>
      </p:sp>
      <p:sp>
        <p:nvSpPr>
          <p:cNvPr id="9" name="Content Placeholder 2"/>
          <p:cNvSpPr>
            <a:spLocks noGrp="1"/>
          </p:cNvSpPr>
          <p:nvPr>
            <p:ph idx="1"/>
          </p:nvPr>
        </p:nvSpPr>
        <p:spPr>
          <a:xfrm>
            <a:off x="164193" y="872331"/>
            <a:ext cx="8979807" cy="1908597"/>
          </a:xfrm>
        </p:spPr>
        <p:txBody>
          <a:bodyPr/>
          <a:lstStyle/>
          <a:p>
            <a:r>
              <a:rPr lang="en-US" altLang="zh-CN" sz="2800" dirty="0"/>
              <a:t>Algorithms</a:t>
            </a:r>
            <a:r>
              <a:rPr lang="zh-CN" altLang="en-US" sz="2800" dirty="0"/>
              <a:t> </a:t>
            </a:r>
            <a:r>
              <a:rPr lang="en-US" altLang="zh-CN" sz="2800" dirty="0"/>
              <a:t>to</a:t>
            </a:r>
            <a:r>
              <a:rPr lang="zh-CN" altLang="en-US" sz="2800" dirty="0"/>
              <a:t> </a:t>
            </a:r>
            <a:r>
              <a:rPr lang="en-US" altLang="zh-CN" sz="2800" dirty="0"/>
              <a:t>be</a:t>
            </a:r>
            <a:r>
              <a:rPr lang="zh-CN" altLang="en-US" sz="2800" dirty="0"/>
              <a:t> </a:t>
            </a:r>
            <a:r>
              <a:rPr lang="en-US" altLang="zh-CN" sz="2800" dirty="0"/>
              <a:t>compared:</a:t>
            </a:r>
            <a:r>
              <a:rPr lang="zh-CN" altLang="en-US" sz="2800" dirty="0"/>
              <a:t> </a:t>
            </a:r>
            <a:r>
              <a:rPr lang="en-US" sz="2800" dirty="0" err="1"/>
              <a:t>kallist</a:t>
            </a:r>
            <a:r>
              <a:rPr lang="en-US" altLang="zh-CN" sz="2800" dirty="0" err="1"/>
              <a:t>o</a:t>
            </a:r>
            <a:r>
              <a:rPr lang="en-US" altLang="zh-CN" sz="2800" dirty="0"/>
              <a:t>,</a:t>
            </a:r>
            <a:r>
              <a:rPr lang="zh-CN" altLang="en-US" sz="2800" dirty="0"/>
              <a:t> </a:t>
            </a:r>
            <a:r>
              <a:rPr lang="en-US" sz="2800" dirty="0"/>
              <a:t>Kraken and CLARK</a:t>
            </a:r>
          </a:p>
          <a:p>
            <a:r>
              <a:rPr lang="en-US" altLang="zh-CN" sz="2800" dirty="0"/>
              <a:t>A</a:t>
            </a:r>
            <a:r>
              <a:rPr lang="en-US" sz="2800" dirty="0"/>
              <a:t> larger and more realistic reference database</a:t>
            </a:r>
            <a:r>
              <a:rPr lang="zh-CN" altLang="en-US" sz="2800" dirty="0"/>
              <a:t> </a:t>
            </a:r>
            <a:r>
              <a:rPr lang="en-US" sz="2800" dirty="0"/>
              <a:t>of 1,958 genomes</a:t>
            </a:r>
          </a:p>
          <a:p>
            <a:endParaRPr lang="en-US" dirty="0"/>
          </a:p>
        </p:txBody>
      </p:sp>
      <p:sp>
        <p:nvSpPr>
          <p:cNvPr id="10" name="标题 1"/>
          <p:cNvSpPr txBox="1">
            <a:spLocks/>
          </p:cNvSpPr>
          <p:nvPr/>
        </p:nvSpPr>
        <p:spPr>
          <a:xfrm>
            <a:off x="3995936" y="8973"/>
            <a:ext cx="5148064"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solidFill>
                  <a:schemeClr val="bg1"/>
                </a:solidFill>
              </a:rPr>
              <a:t>2.</a:t>
            </a:r>
            <a:r>
              <a:rPr lang="zh-CN" altLang="en-US" sz="3300" dirty="0">
                <a:solidFill>
                  <a:schemeClr val="bg1"/>
                </a:solidFill>
              </a:rPr>
              <a:t> </a:t>
            </a:r>
            <a:r>
              <a:rPr lang="en-US" altLang="zh-CN" sz="3300" dirty="0">
                <a:solidFill>
                  <a:schemeClr val="bg1"/>
                </a:solidFill>
              </a:rPr>
              <a:t>Performance evaluation</a:t>
            </a:r>
            <a:endParaRPr lang="zh-CN" altLang="en-US" sz="3300" dirty="0">
              <a:solidFill>
                <a:schemeClr val="bg1"/>
              </a:solidFill>
            </a:endParaRPr>
          </a:p>
        </p:txBody>
      </p:sp>
      <p:sp>
        <p:nvSpPr>
          <p:cNvPr id="11" name="矩形 10"/>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963375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p:cNvPicPr>
          <p:nvPr/>
        </p:nvPicPr>
        <p:blipFill>
          <a:blip r:embed="rId3">
            <a:clrChange>
              <a:clrFrom>
                <a:srgbClr val="FFFFFF"/>
              </a:clrFrom>
              <a:clrTo>
                <a:srgbClr val="FFFFFF">
                  <a:alpha val="0"/>
                </a:srgbClr>
              </a:clrTo>
            </a:clrChange>
          </a:blip>
          <a:stretch>
            <a:fillRect/>
          </a:stretch>
        </p:blipFill>
        <p:spPr>
          <a:xfrm>
            <a:off x="783770" y="650890"/>
            <a:ext cx="7433952" cy="3716976"/>
          </a:xfrm>
          <a:prstGeom prst="rect">
            <a:avLst/>
          </a:prstGeom>
        </p:spPr>
      </p:pic>
      <p:pic>
        <p:nvPicPr>
          <p:cNvPr id="5" name="Picture 7"/>
          <p:cNvPicPr>
            <a:picLocks noChangeAspect="1"/>
          </p:cNvPicPr>
          <p:nvPr/>
        </p:nvPicPr>
        <p:blipFill>
          <a:blip r:embed="rId4">
            <a:clrChange>
              <a:clrFrom>
                <a:srgbClr val="FFFFFF"/>
              </a:clrFrom>
              <a:clrTo>
                <a:srgbClr val="FFFFFF">
                  <a:alpha val="0"/>
                </a:srgbClr>
              </a:clrTo>
            </a:clrChange>
          </a:blip>
          <a:stretch>
            <a:fillRect/>
          </a:stretch>
        </p:blipFill>
        <p:spPr>
          <a:xfrm>
            <a:off x="777831" y="2223381"/>
            <a:ext cx="7445829" cy="3722915"/>
          </a:xfrm>
          <a:prstGeom prst="rect">
            <a:avLst/>
          </a:prstGeom>
        </p:spPr>
      </p:pic>
      <p:pic>
        <p:nvPicPr>
          <p:cNvPr id="16" name="Picture 8"/>
          <p:cNvPicPr>
            <a:picLocks noChangeAspect="1"/>
          </p:cNvPicPr>
          <p:nvPr/>
        </p:nvPicPr>
        <p:blipFill>
          <a:blip r:embed="rId5">
            <a:clrChange>
              <a:clrFrom>
                <a:srgbClr val="FFFFFF"/>
              </a:clrFrom>
              <a:clrTo>
                <a:srgbClr val="FFFFFF">
                  <a:alpha val="0"/>
                </a:srgbClr>
              </a:clrTo>
            </a:clrChange>
          </a:blip>
          <a:stretch>
            <a:fillRect/>
          </a:stretch>
        </p:blipFill>
        <p:spPr>
          <a:xfrm>
            <a:off x="706578" y="3863043"/>
            <a:ext cx="7588333" cy="3794167"/>
          </a:xfrm>
          <a:prstGeom prst="rect">
            <a:avLst/>
          </a:prstGeom>
        </p:spPr>
      </p:pic>
      <p:sp>
        <p:nvSpPr>
          <p:cNvPr id="6" name="Rectangle 9"/>
          <p:cNvSpPr/>
          <p:nvPr/>
        </p:nvSpPr>
        <p:spPr>
          <a:xfrm>
            <a:off x="4982817" y="1440937"/>
            <a:ext cx="838178" cy="369332"/>
          </a:xfrm>
          <a:prstGeom prst="rect">
            <a:avLst/>
          </a:prstGeom>
        </p:spPr>
        <p:txBody>
          <a:bodyPr wrap="none">
            <a:spAutoFit/>
          </a:bodyPr>
          <a:lstStyle/>
          <a:p>
            <a:r>
              <a:rPr lang="en-US" dirty="0" err="1"/>
              <a:t>kallisto</a:t>
            </a:r>
            <a:endParaRPr lang="en-US" dirty="0"/>
          </a:p>
        </p:txBody>
      </p:sp>
      <p:sp>
        <p:nvSpPr>
          <p:cNvPr id="7" name="Rectangle 10"/>
          <p:cNvSpPr/>
          <p:nvPr/>
        </p:nvSpPr>
        <p:spPr>
          <a:xfrm>
            <a:off x="4999360" y="2965399"/>
            <a:ext cx="821635" cy="369332"/>
          </a:xfrm>
          <a:prstGeom prst="rect">
            <a:avLst/>
          </a:prstGeom>
        </p:spPr>
        <p:txBody>
          <a:bodyPr wrap="none">
            <a:spAutoFit/>
          </a:bodyPr>
          <a:lstStyle/>
          <a:p>
            <a:r>
              <a:rPr lang="en-US" dirty="0"/>
              <a:t>Kraken</a:t>
            </a:r>
          </a:p>
        </p:txBody>
      </p:sp>
      <p:sp>
        <p:nvSpPr>
          <p:cNvPr id="8" name="Rectangle 11"/>
          <p:cNvSpPr/>
          <p:nvPr/>
        </p:nvSpPr>
        <p:spPr>
          <a:xfrm>
            <a:off x="4932040" y="4692146"/>
            <a:ext cx="784189" cy="369332"/>
          </a:xfrm>
          <a:prstGeom prst="rect">
            <a:avLst/>
          </a:prstGeom>
        </p:spPr>
        <p:txBody>
          <a:bodyPr wrap="none">
            <a:spAutoFit/>
          </a:bodyPr>
          <a:lstStyle/>
          <a:p>
            <a:r>
              <a:rPr lang="en-US" dirty="0"/>
              <a:t>CLARK</a:t>
            </a:r>
          </a:p>
        </p:txBody>
      </p:sp>
      <p:cxnSp>
        <p:nvCxnSpPr>
          <p:cNvPr id="9" name="Straight Arrow Connector 13"/>
          <p:cNvCxnSpPr/>
          <p:nvPr/>
        </p:nvCxnSpPr>
        <p:spPr>
          <a:xfrm flipV="1">
            <a:off x="1259632" y="1628800"/>
            <a:ext cx="41565" cy="44507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15"/>
          <p:cNvCxnSpPr/>
          <p:nvPr/>
        </p:nvCxnSpPr>
        <p:spPr>
          <a:xfrm>
            <a:off x="1264721" y="6064155"/>
            <a:ext cx="6683333" cy="413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7"/>
          <p:cNvSpPr txBox="1"/>
          <p:nvPr/>
        </p:nvSpPr>
        <p:spPr>
          <a:xfrm>
            <a:off x="7620000" y="5615333"/>
            <a:ext cx="961901" cy="369332"/>
          </a:xfrm>
          <a:prstGeom prst="rect">
            <a:avLst/>
          </a:prstGeom>
          <a:noFill/>
        </p:spPr>
        <p:txBody>
          <a:bodyPr wrap="square" rtlCol="0">
            <a:spAutoFit/>
          </a:bodyPr>
          <a:lstStyle/>
          <a:p>
            <a:r>
              <a:rPr lang="en-US" altLang="zh-CN" dirty="0" smtClean="0"/>
              <a:t>Phylum</a:t>
            </a:r>
            <a:endParaRPr lang="en-US" dirty="0"/>
          </a:p>
        </p:txBody>
      </p:sp>
      <p:sp>
        <p:nvSpPr>
          <p:cNvPr id="12" name="TextBox 18"/>
          <p:cNvSpPr txBox="1"/>
          <p:nvPr/>
        </p:nvSpPr>
        <p:spPr>
          <a:xfrm>
            <a:off x="410003" y="1739786"/>
            <a:ext cx="961901" cy="369332"/>
          </a:xfrm>
          <a:prstGeom prst="rect">
            <a:avLst/>
          </a:prstGeom>
          <a:noFill/>
        </p:spPr>
        <p:txBody>
          <a:bodyPr wrap="square" rtlCol="0">
            <a:spAutoFit/>
          </a:bodyPr>
          <a:lstStyle/>
          <a:p>
            <a:r>
              <a:rPr lang="en-US" altLang="zh-CN" dirty="0"/>
              <a:t>Count</a:t>
            </a:r>
            <a:endParaRPr lang="en-US" dirty="0"/>
          </a:p>
        </p:txBody>
      </p:sp>
      <p:sp>
        <p:nvSpPr>
          <p:cNvPr id="17" name="日期占位符 16"/>
          <p:cNvSpPr>
            <a:spLocks noGrp="1"/>
          </p:cNvSpPr>
          <p:nvPr>
            <p:ph type="dt" sz="half" idx="10"/>
          </p:nvPr>
        </p:nvSpPr>
        <p:spPr/>
        <p:txBody>
          <a:bodyPr/>
          <a:lstStyle/>
          <a:p>
            <a:fld id="{0707DB43-F3A8-4172-9E00-764242A6E89D}" type="datetime1">
              <a:rPr lang="zh-CN" altLang="en-US" smtClean="0"/>
              <a:t>2017/5/16</a:t>
            </a:fld>
            <a:endParaRPr lang="es-ES" altLang="zh-CN"/>
          </a:p>
        </p:txBody>
      </p:sp>
      <p:sp>
        <p:nvSpPr>
          <p:cNvPr id="18" name="灯片编号占位符 17"/>
          <p:cNvSpPr>
            <a:spLocks noGrp="1"/>
          </p:cNvSpPr>
          <p:nvPr>
            <p:ph type="sldNum" sz="quarter" idx="12"/>
          </p:nvPr>
        </p:nvSpPr>
        <p:spPr/>
        <p:txBody>
          <a:bodyPr/>
          <a:lstStyle/>
          <a:p>
            <a:fld id="{17B0D404-C6A6-414D-AF9A-1E460CDE8A09}" type="slidenum">
              <a:rPr lang="es-ES" altLang="zh-CN" smtClean="0"/>
              <a:pPr/>
              <a:t>19</a:t>
            </a:fld>
            <a:endParaRPr lang="es-ES" altLang="zh-CN" dirty="0"/>
          </a:p>
        </p:txBody>
      </p:sp>
      <p:sp>
        <p:nvSpPr>
          <p:cNvPr id="20" name="标题 1"/>
          <p:cNvSpPr txBox="1">
            <a:spLocks/>
          </p:cNvSpPr>
          <p:nvPr/>
        </p:nvSpPr>
        <p:spPr>
          <a:xfrm>
            <a:off x="3995936" y="8973"/>
            <a:ext cx="5148064"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solidFill>
                  <a:schemeClr val="bg1"/>
                </a:solidFill>
              </a:rPr>
              <a:t>2.</a:t>
            </a:r>
            <a:r>
              <a:rPr lang="zh-CN" altLang="en-US" sz="3300" dirty="0">
                <a:solidFill>
                  <a:schemeClr val="bg1"/>
                </a:solidFill>
              </a:rPr>
              <a:t> </a:t>
            </a:r>
            <a:r>
              <a:rPr lang="en-US" altLang="zh-CN" sz="3300" dirty="0">
                <a:solidFill>
                  <a:schemeClr val="bg1"/>
                </a:solidFill>
              </a:rPr>
              <a:t>Performance evaluation</a:t>
            </a:r>
            <a:endParaRPr lang="zh-CN" altLang="en-US" sz="3300" dirty="0">
              <a:solidFill>
                <a:schemeClr val="bg1"/>
              </a:solidFill>
            </a:endParaRPr>
          </a:p>
        </p:txBody>
      </p:sp>
      <p:grpSp>
        <p:nvGrpSpPr>
          <p:cNvPr id="19" name="Group 18"/>
          <p:cNvGrpSpPr/>
          <p:nvPr/>
        </p:nvGrpSpPr>
        <p:grpSpPr>
          <a:xfrm>
            <a:off x="7615892" y="1168042"/>
            <a:ext cx="1748413" cy="602645"/>
            <a:chOff x="7615892" y="1168042"/>
            <a:chExt cx="1748413" cy="602645"/>
          </a:xfrm>
        </p:grpSpPr>
        <p:sp>
          <p:nvSpPr>
            <p:cNvPr id="2" name="Oval 1"/>
            <p:cNvSpPr/>
            <p:nvPr/>
          </p:nvSpPr>
          <p:spPr>
            <a:xfrm>
              <a:off x="7748674" y="1308355"/>
              <a:ext cx="135694" cy="1407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7615892" y="1625603"/>
              <a:ext cx="412492"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997417" y="1168042"/>
              <a:ext cx="1366888" cy="369332"/>
            </a:xfrm>
            <a:prstGeom prst="rect">
              <a:avLst/>
            </a:prstGeom>
            <a:noFill/>
          </p:spPr>
          <p:txBody>
            <a:bodyPr wrap="square" rtlCol="0">
              <a:spAutoFit/>
            </a:bodyPr>
            <a:lstStyle/>
            <a:p>
              <a:r>
                <a:rPr lang="en-US" altLang="zh-CN" dirty="0" smtClean="0"/>
                <a:t>estimated</a:t>
              </a:r>
              <a:endParaRPr lang="en-US" dirty="0"/>
            </a:p>
          </p:txBody>
        </p:sp>
        <p:sp>
          <p:nvSpPr>
            <p:cNvPr id="21" name="TextBox 20"/>
            <p:cNvSpPr txBox="1"/>
            <p:nvPr/>
          </p:nvSpPr>
          <p:spPr>
            <a:xfrm>
              <a:off x="7997417" y="1401355"/>
              <a:ext cx="1366888" cy="369332"/>
            </a:xfrm>
            <a:prstGeom prst="rect">
              <a:avLst/>
            </a:prstGeom>
            <a:noFill/>
          </p:spPr>
          <p:txBody>
            <a:bodyPr wrap="square" rtlCol="0">
              <a:spAutoFit/>
            </a:bodyPr>
            <a:lstStyle/>
            <a:p>
              <a:r>
                <a:rPr lang="en-US" altLang="zh-CN" dirty="0" smtClean="0"/>
                <a:t>actual</a:t>
              </a:r>
              <a:endParaRPr lang="en-US" dirty="0"/>
            </a:p>
          </p:txBody>
        </p:sp>
      </p:grpSp>
      <p:sp>
        <p:nvSpPr>
          <p:cNvPr id="22" name="矩形 21"/>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886752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628650" y="1825625"/>
            <a:ext cx="7886700" cy="4351338"/>
          </a:xfrm>
        </p:spPr>
        <p:txBody>
          <a:bodyPr>
            <a:normAutofit/>
          </a:bodyPr>
          <a:lstStyle/>
          <a:p>
            <a:r>
              <a:rPr lang="en-US" altLang="zh-CN" sz="3600" dirty="0"/>
              <a:t>1. Introduction </a:t>
            </a:r>
          </a:p>
          <a:p>
            <a:r>
              <a:rPr lang="en-US" altLang="zh-CN" sz="3600" dirty="0"/>
              <a:t>2. Methods and results</a:t>
            </a:r>
          </a:p>
          <a:p>
            <a:r>
              <a:rPr lang="en-US" altLang="zh-CN" sz="3600" dirty="0"/>
              <a:t>3. Demonstration</a:t>
            </a:r>
          </a:p>
          <a:p>
            <a:r>
              <a:rPr lang="en-US" altLang="zh-CN" sz="3600" dirty="0"/>
              <a:t>4. Conclusion</a:t>
            </a:r>
          </a:p>
          <a:p>
            <a:r>
              <a:rPr lang="en-US" altLang="zh-CN" sz="3600" dirty="0"/>
              <a:t>5. Q&amp;A</a:t>
            </a:r>
          </a:p>
          <a:p>
            <a:endParaRPr lang="zh-CN" altLang="en-US" sz="3600" dirty="0"/>
          </a:p>
        </p:txBody>
      </p:sp>
      <p:sp>
        <p:nvSpPr>
          <p:cNvPr id="7" name="Title 1"/>
          <p:cNvSpPr>
            <a:spLocks noGrp="1"/>
          </p:cNvSpPr>
          <p:nvPr>
            <p:ph type="title"/>
          </p:nvPr>
        </p:nvSpPr>
        <p:spPr>
          <a:xfrm>
            <a:off x="628650" y="692696"/>
            <a:ext cx="7886700" cy="1325563"/>
          </a:xfrm>
        </p:spPr>
        <p:txBody>
          <a:bodyPr/>
          <a:lstStyle/>
          <a:p>
            <a:r>
              <a:rPr lang="en-US" altLang="zh-CN" dirty="0"/>
              <a:t>Outline</a:t>
            </a:r>
            <a:endParaRPr lang="zh-CN" altLang="en-US" dirty="0"/>
          </a:p>
        </p:txBody>
      </p:sp>
      <p:sp>
        <p:nvSpPr>
          <p:cNvPr id="2" name="日期占位符 1"/>
          <p:cNvSpPr>
            <a:spLocks noGrp="1"/>
          </p:cNvSpPr>
          <p:nvPr>
            <p:ph type="dt" sz="half" idx="10"/>
          </p:nvPr>
        </p:nvSpPr>
        <p:spPr/>
        <p:txBody>
          <a:bodyPr/>
          <a:lstStyle/>
          <a:p>
            <a:fld id="{03A67C78-B04B-4FBB-ADB2-E32E95C95929}" type="datetime1">
              <a:rPr lang="zh-CN" altLang="en-US" smtClean="0"/>
              <a:t>2017/5/16</a:t>
            </a:fld>
            <a:endParaRPr lang="es-ES" altLang="zh-CN"/>
          </a:p>
        </p:txBody>
      </p:sp>
      <p:sp>
        <p:nvSpPr>
          <p:cNvPr id="3" name="灯片编号占位符 2"/>
          <p:cNvSpPr>
            <a:spLocks noGrp="1"/>
          </p:cNvSpPr>
          <p:nvPr>
            <p:ph type="sldNum" sz="quarter" idx="12"/>
          </p:nvPr>
        </p:nvSpPr>
        <p:spPr/>
        <p:txBody>
          <a:bodyPr/>
          <a:lstStyle/>
          <a:p>
            <a:fld id="{17B0D404-C6A6-414D-AF9A-1E460CDE8A09}" type="slidenum">
              <a:rPr lang="es-ES" altLang="zh-CN" smtClean="0"/>
              <a:pPr/>
              <a:t>2</a:t>
            </a:fld>
            <a:endParaRPr lang="es-ES" altLang="zh-CN"/>
          </a:p>
        </p:txBody>
      </p:sp>
      <p:sp>
        <p:nvSpPr>
          <p:cNvPr id="8" name="矩形 7"/>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p:cNvPicPr>
          <p:nvPr/>
        </p:nvPicPr>
        <p:blipFill>
          <a:blip r:embed="rId3">
            <a:clrChange>
              <a:clrFrom>
                <a:srgbClr val="FFFFFF"/>
              </a:clrFrom>
              <a:clrTo>
                <a:srgbClr val="FFFFFF">
                  <a:alpha val="0"/>
                </a:srgbClr>
              </a:clrTo>
            </a:clrChange>
          </a:blip>
          <a:stretch>
            <a:fillRect/>
          </a:stretch>
        </p:blipFill>
        <p:spPr>
          <a:xfrm>
            <a:off x="1412936" y="688761"/>
            <a:ext cx="6764629" cy="3382315"/>
          </a:xfrm>
          <a:prstGeom prst="rect">
            <a:avLst/>
          </a:prstGeom>
        </p:spPr>
      </p:pic>
      <p:pic>
        <p:nvPicPr>
          <p:cNvPr id="20" name="Picture 4"/>
          <p:cNvPicPr>
            <a:picLocks noChangeAspect="1"/>
          </p:cNvPicPr>
          <p:nvPr/>
        </p:nvPicPr>
        <p:blipFill>
          <a:blip r:embed="rId4">
            <a:clrChange>
              <a:clrFrom>
                <a:srgbClr val="FFFFFF"/>
              </a:clrFrom>
              <a:clrTo>
                <a:srgbClr val="FFFFFF">
                  <a:alpha val="0"/>
                </a:srgbClr>
              </a:clrTo>
            </a:clrChange>
          </a:blip>
          <a:stretch>
            <a:fillRect/>
          </a:stretch>
        </p:blipFill>
        <p:spPr>
          <a:xfrm>
            <a:off x="1335974" y="2420888"/>
            <a:ext cx="6933939" cy="3466970"/>
          </a:xfrm>
          <a:prstGeom prst="rect">
            <a:avLst/>
          </a:prstGeom>
        </p:spPr>
      </p:pic>
      <p:pic>
        <p:nvPicPr>
          <p:cNvPr id="21" name="Picture 5"/>
          <p:cNvPicPr>
            <a:picLocks noChangeAspect="1"/>
          </p:cNvPicPr>
          <p:nvPr/>
        </p:nvPicPr>
        <p:blipFill>
          <a:blip r:embed="rId5">
            <a:clrChange>
              <a:clrFrom>
                <a:srgbClr val="FFFFFF"/>
              </a:clrFrom>
              <a:clrTo>
                <a:srgbClr val="FFFFFF">
                  <a:alpha val="0"/>
                </a:srgbClr>
              </a:clrTo>
            </a:clrChange>
          </a:blip>
          <a:stretch>
            <a:fillRect/>
          </a:stretch>
        </p:blipFill>
        <p:spPr>
          <a:xfrm>
            <a:off x="1253394" y="4187354"/>
            <a:ext cx="7081184" cy="3540592"/>
          </a:xfrm>
          <a:prstGeom prst="rect">
            <a:avLst/>
          </a:prstGeom>
        </p:spPr>
      </p:pic>
      <p:sp>
        <p:nvSpPr>
          <p:cNvPr id="6" name="Rectangle 9"/>
          <p:cNvSpPr/>
          <p:nvPr/>
        </p:nvSpPr>
        <p:spPr>
          <a:xfrm>
            <a:off x="4982817" y="1440937"/>
            <a:ext cx="838178" cy="369332"/>
          </a:xfrm>
          <a:prstGeom prst="rect">
            <a:avLst/>
          </a:prstGeom>
        </p:spPr>
        <p:txBody>
          <a:bodyPr wrap="none">
            <a:spAutoFit/>
          </a:bodyPr>
          <a:lstStyle/>
          <a:p>
            <a:r>
              <a:rPr lang="en-US" dirty="0" err="1"/>
              <a:t>kallisto</a:t>
            </a:r>
            <a:endParaRPr lang="en-US" dirty="0"/>
          </a:p>
        </p:txBody>
      </p:sp>
      <p:sp>
        <p:nvSpPr>
          <p:cNvPr id="7" name="Rectangle 10"/>
          <p:cNvSpPr/>
          <p:nvPr/>
        </p:nvSpPr>
        <p:spPr>
          <a:xfrm>
            <a:off x="4999360" y="2965399"/>
            <a:ext cx="821635" cy="369332"/>
          </a:xfrm>
          <a:prstGeom prst="rect">
            <a:avLst/>
          </a:prstGeom>
        </p:spPr>
        <p:txBody>
          <a:bodyPr wrap="none">
            <a:spAutoFit/>
          </a:bodyPr>
          <a:lstStyle/>
          <a:p>
            <a:r>
              <a:rPr lang="en-US" dirty="0"/>
              <a:t>Kraken</a:t>
            </a:r>
          </a:p>
        </p:txBody>
      </p:sp>
      <p:sp>
        <p:nvSpPr>
          <p:cNvPr id="8" name="Rectangle 11"/>
          <p:cNvSpPr/>
          <p:nvPr/>
        </p:nvSpPr>
        <p:spPr>
          <a:xfrm>
            <a:off x="4932040" y="4692146"/>
            <a:ext cx="784189" cy="369332"/>
          </a:xfrm>
          <a:prstGeom prst="rect">
            <a:avLst/>
          </a:prstGeom>
        </p:spPr>
        <p:txBody>
          <a:bodyPr wrap="none">
            <a:spAutoFit/>
          </a:bodyPr>
          <a:lstStyle/>
          <a:p>
            <a:r>
              <a:rPr lang="en-US" dirty="0"/>
              <a:t>CLARK</a:t>
            </a:r>
          </a:p>
        </p:txBody>
      </p:sp>
      <p:cxnSp>
        <p:nvCxnSpPr>
          <p:cNvPr id="9" name="Straight Arrow Connector 13"/>
          <p:cNvCxnSpPr/>
          <p:nvPr/>
        </p:nvCxnSpPr>
        <p:spPr>
          <a:xfrm flipV="1">
            <a:off x="1259632" y="1628800"/>
            <a:ext cx="41565" cy="44507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15"/>
          <p:cNvCxnSpPr/>
          <p:nvPr/>
        </p:nvCxnSpPr>
        <p:spPr>
          <a:xfrm>
            <a:off x="1264721" y="6064155"/>
            <a:ext cx="6683333" cy="413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7"/>
          <p:cNvSpPr txBox="1"/>
          <p:nvPr/>
        </p:nvSpPr>
        <p:spPr>
          <a:xfrm>
            <a:off x="7620000" y="5615333"/>
            <a:ext cx="961901" cy="369332"/>
          </a:xfrm>
          <a:prstGeom prst="rect">
            <a:avLst/>
          </a:prstGeom>
          <a:noFill/>
        </p:spPr>
        <p:txBody>
          <a:bodyPr wrap="square" rtlCol="0">
            <a:spAutoFit/>
          </a:bodyPr>
          <a:lstStyle/>
          <a:p>
            <a:r>
              <a:rPr lang="en-US" altLang="zh-CN" dirty="0"/>
              <a:t>Genus</a:t>
            </a:r>
            <a:endParaRPr lang="en-US" dirty="0"/>
          </a:p>
        </p:txBody>
      </p:sp>
      <p:sp>
        <p:nvSpPr>
          <p:cNvPr id="12" name="TextBox 18"/>
          <p:cNvSpPr txBox="1"/>
          <p:nvPr/>
        </p:nvSpPr>
        <p:spPr>
          <a:xfrm>
            <a:off x="410003" y="1739786"/>
            <a:ext cx="961901" cy="369332"/>
          </a:xfrm>
          <a:prstGeom prst="rect">
            <a:avLst/>
          </a:prstGeom>
          <a:noFill/>
        </p:spPr>
        <p:txBody>
          <a:bodyPr wrap="square" rtlCol="0">
            <a:spAutoFit/>
          </a:bodyPr>
          <a:lstStyle/>
          <a:p>
            <a:r>
              <a:rPr lang="en-US" altLang="zh-CN" dirty="0"/>
              <a:t>Count</a:t>
            </a:r>
            <a:endParaRPr lang="en-US" dirty="0"/>
          </a:p>
        </p:txBody>
      </p:sp>
      <p:sp>
        <p:nvSpPr>
          <p:cNvPr id="17" name="日期占位符 16"/>
          <p:cNvSpPr>
            <a:spLocks noGrp="1"/>
          </p:cNvSpPr>
          <p:nvPr>
            <p:ph type="dt" sz="half" idx="10"/>
          </p:nvPr>
        </p:nvSpPr>
        <p:spPr/>
        <p:txBody>
          <a:bodyPr/>
          <a:lstStyle/>
          <a:p>
            <a:fld id="{0707DB43-F3A8-4172-9E00-764242A6E89D}" type="datetime1">
              <a:rPr lang="zh-CN" altLang="en-US" smtClean="0"/>
              <a:t>2017/5/16</a:t>
            </a:fld>
            <a:endParaRPr lang="es-ES" altLang="zh-CN"/>
          </a:p>
        </p:txBody>
      </p:sp>
      <p:sp>
        <p:nvSpPr>
          <p:cNvPr id="18" name="灯片编号占位符 17"/>
          <p:cNvSpPr>
            <a:spLocks noGrp="1"/>
          </p:cNvSpPr>
          <p:nvPr>
            <p:ph type="sldNum" sz="quarter" idx="12"/>
          </p:nvPr>
        </p:nvSpPr>
        <p:spPr/>
        <p:txBody>
          <a:bodyPr/>
          <a:lstStyle/>
          <a:p>
            <a:fld id="{17B0D404-C6A6-414D-AF9A-1E460CDE8A09}" type="slidenum">
              <a:rPr lang="es-ES" altLang="zh-CN" smtClean="0"/>
              <a:pPr/>
              <a:t>20</a:t>
            </a:fld>
            <a:endParaRPr lang="es-ES" altLang="zh-CN"/>
          </a:p>
        </p:txBody>
      </p:sp>
      <p:sp>
        <p:nvSpPr>
          <p:cNvPr id="3" name="标题 2"/>
          <p:cNvSpPr>
            <a:spLocks noGrp="1"/>
          </p:cNvSpPr>
          <p:nvPr>
            <p:ph type="title"/>
          </p:nvPr>
        </p:nvSpPr>
        <p:spPr/>
        <p:txBody>
          <a:bodyPr/>
          <a:lstStyle/>
          <a:p>
            <a:endParaRPr lang="en-US"/>
          </a:p>
        </p:txBody>
      </p:sp>
      <p:sp>
        <p:nvSpPr>
          <p:cNvPr id="22" name="标题 1"/>
          <p:cNvSpPr txBox="1">
            <a:spLocks/>
          </p:cNvSpPr>
          <p:nvPr/>
        </p:nvSpPr>
        <p:spPr>
          <a:xfrm>
            <a:off x="3995936" y="8973"/>
            <a:ext cx="5148064"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solidFill>
                  <a:schemeClr val="bg1"/>
                </a:solidFill>
              </a:rPr>
              <a:t>2.</a:t>
            </a:r>
            <a:r>
              <a:rPr lang="zh-CN" altLang="en-US" sz="3300" dirty="0">
                <a:solidFill>
                  <a:schemeClr val="bg1"/>
                </a:solidFill>
              </a:rPr>
              <a:t> </a:t>
            </a:r>
            <a:r>
              <a:rPr lang="en-US" altLang="zh-CN" sz="3300" dirty="0">
                <a:solidFill>
                  <a:schemeClr val="bg1"/>
                </a:solidFill>
              </a:rPr>
              <a:t>Performance evaluation</a:t>
            </a:r>
            <a:endParaRPr lang="zh-CN" altLang="en-US" sz="3300" dirty="0">
              <a:solidFill>
                <a:schemeClr val="bg1"/>
              </a:solidFill>
            </a:endParaRPr>
          </a:p>
        </p:txBody>
      </p:sp>
      <p:grpSp>
        <p:nvGrpSpPr>
          <p:cNvPr id="16" name="Group 15"/>
          <p:cNvGrpSpPr/>
          <p:nvPr/>
        </p:nvGrpSpPr>
        <p:grpSpPr>
          <a:xfrm>
            <a:off x="7615892" y="1168042"/>
            <a:ext cx="1748413" cy="602645"/>
            <a:chOff x="7615892" y="1168042"/>
            <a:chExt cx="1748413" cy="602645"/>
          </a:xfrm>
        </p:grpSpPr>
        <p:sp>
          <p:nvSpPr>
            <p:cNvPr id="19" name="Oval 18"/>
            <p:cNvSpPr/>
            <p:nvPr/>
          </p:nvSpPr>
          <p:spPr>
            <a:xfrm>
              <a:off x="7748674" y="1308355"/>
              <a:ext cx="135694" cy="1407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7615892" y="1625603"/>
              <a:ext cx="412492"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997417" y="1168042"/>
              <a:ext cx="1366888" cy="369332"/>
            </a:xfrm>
            <a:prstGeom prst="rect">
              <a:avLst/>
            </a:prstGeom>
            <a:noFill/>
          </p:spPr>
          <p:txBody>
            <a:bodyPr wrap="square" rtlCol="0">
              <a:spAutoFit/>
            </a:bodyPr>
            <a:lstStyle/>
            <a:p>
              <a:r>
                <a:rPr lang="en-US" altLang="zh-CN" dirty="0" smtClean="0"/>
                <a:t>estimated</a:t>
              </a:r>
              <a:endParaRPr lang="en-US" dirty="0"/>
            </a:p>
          </p:txBody>
        </p:sp>
        <p:sp>
          <p:nvSpPr>
            <p:cNvPr id="25" name="TextBox 24"/>
            <p:cNvSpPr txBox="1"/>
            <p:nvPr/>
          </p:nvSpPr>
          <p:spPr>
            <a:xfrm>
              <a:off x="7997417" y="1401355"/>
              <a:ext cx="1366888" cy="369332"/>
            </a:xfrm>
            <a:prstGeom prst="rect">
              <a:avLst/>
            </a:prstGeom>
            <a:noFill/>
          </p:spPr>
          <p:txBody>
            <a:bodyPr wrap="square" rtlCol="0">
              <a:spAutoFit/>
            </a:bodyPr>
            <a:lstStyle/>
            <a:p>
              <a:r>
                <a:rPr lang="en-US" altLang="zh-CN" dirty="0" smtClean="0"/>
                <a:t>actual</a:t>
              </a:r>
              <a:endParaRPr lang="en-US" dirty="0"/>
            </a:p>
          </p:txBody>
        </p:sp>
      </p:grpSp>
      <p:sp>
        <p:nvSpPr>
          <p:cNvPr id="26" name="矩形 25"/>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14567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p:cNvPicPr>
          <p:nvPr/>
        </p:nvPicPr>
        <p:blipFill rotWithShape="1">
          <a:blip r:embed="rId3">
            <a:clrChange>
              <a:clrFrom>
                <a:srgbClr val="FFFFFF"/>
              </a:clrFrom>
              <a:clrTo>
                <a:srgbClr val="FFFFFF">
                  <a:alpha val="0"/>
                </a:srgbClr>
              </a:clrTo>
            </a:clrChange>
          </a:blip>
          <a:srcRect t="-1" b="45098"/>
          <a:stretch/>
        </p:blipFill>
        <p:spPr>
          <a:xfrm>
            <a:off x="842392" y="923246"/>
            <a:ext cx="7819633" cy="2131181"/>
          </a:xfrm>
          <a:prstGeom prst="rect">
            <a:avLst/>
          </a:prstGeom>
        </p:spPr>
      </p:pic>
      <p:pic>
        <p:nvPicPr>
          <p:cNvPr id="22" name="Picture 6"/>
          <p:cNvPicPr>
            <a:picLocks noChangeAspect="1"/>
          </p:cNvPicPr>
          <p:nvPr/>
        </p:nvPicPr>
        <p:blipFill rotWithShape="1">
          <a:blip r:embed="rId4">
            <a:clrChange>
              <a:clrFrom>
                <a:srgbClr val="FFFFFF"/>
              </a:clrFrom>
              <a:clrTo>
                <a:srgbClr val="FFFFFF">
                  <a:alpha val="0"/>
                </a:srgbClr>
              </a:clrTo>
            </a:clrChange>
          </a:blip>
          <a:srcRect b="45169"/>
          <a:stretch/>
        </p:blipFill>
        <p:spPr>
          <a:xfrm>
            <a:off x="793267" y="2481214"/>
            <a:ext cx="7839877" cy="2149363"/>
          </a:xfrm>
          <a:prstGeom prst="rect">
            <a:avLst/>
          </a:prstGeom>
        </p:spPr>
      </p:pic>
      <p:pic>
        <p:nvPicPr>
          <p:cNvPr id="23" name="Picture 7"/>
          <p:cNvPicPr>
            <a:picLocks noChangeAspect="1"/>
          </p:cNvPicPr>
          <p:nvPr/>
        </p:nvPicPr>
        <p:blipFill rotWithShape="1">
          <a:blip r:embed="rId5">
            <a:clrChange>
              <a:clrFrom>
                <a:srgbClr val="FFFFFF"/>
              </a:clrFrom>
              <a:clrTo>
                <a:srgbClr val="FFFFFF">
                  <a:alpha val="0"/>
                </a:srgbClr>
              </a:clrTo>
            </a:clrChange>
          </a:blip>
          <a:srcRect b="45966"/>
          <a:stretch/>
        </p:blipFill>
        <p:spPr>
          <a:xfrm>
            <a:off x="798038" y="4148341"/>
            <a:ext cx="7908340" cy="2136575"/>
          </a:xfrm>
          <a:prstGeom prst="rect">
            <a:avLst/>
          </a:prstGeom>
        </p:spPr>
      </p:pic>
      <p:sp>
        <p:nvSpPr>
          <p:cNvPr id="6" name="Rectangle 9"/>
          <p:cNvSpPr/>
          <p:nvPr/>
        </p:nvSpPr>
        <p:spPr>
          <a:xfrm>
            <a:off x="4982817" y="1440937"/>
            <a:ext cx="838178" cy="369332"/>
          </a:xfrm>
          <a:prstGeom prst="rect">
            <a:avLst/>
          </a:prstGeom>
        </p:spPr>
        <p:txBody>
          <a:bodyPr wrap="none">
            <a:spAutoFit/>
          </a:bodyPr>
          <a:lstStyle/>
          <a:p>
            <a:r>
              <a:rPr lang="en-US" dirty="0" err="1"/>
              <a:t>kallisto</a:t>
            </a:r>
            <a:endParaRPr lang="en-US" dirty="0"/>
          </a:p>
        </p:txBody>
      </p:sp>
      <p:sp>
        <p:nvSpPr>
          <p:cNvPr id="7" name="Rectangle 10"/>
          <p:cNvSpPr/>
          <p:nvPr/>
        </p:nvSpPr>
        <p:spPr>
          <a:xfrm>
            <a:off x="4999360" y="2965399"/>
            <a:ext cx="821635" cy="369332"/>
          </a:xfrm>
          <a:prstGeom prst="rect">
            <a:avLst/>
          </a:prstGeom>
        </p:spPr>
        <p:txBody>
          <a:bodyPr wrap="none">
            <a:spAutoFit/>
          </a:bodyPr>
          <a:lstStyle/>
          <a:p>
            <a:r>
              <a:rPr lang="en-US" dirty="0"/>
              <a:t>Kraken</a:t>
            </a:r>
          </a:p>
        </p:txBody>
      </p:sp>
      <p:sp>
        <p:nvSpPr>
          <p:cNvPr id="8" name="Rectangle 11"/>
          <p:cNvSpPr/>
          <p:nvPr/>
        </p:nvSpPr>
        <p:spPr>
          <a:xfrm>
            <a:off x="4932040" y="4692146"/>
            <a:ext cx="784189" cy="369332"/>
          </a:xfrm>
          <a:prstGeom prst="rect">
            <a:avLst/>
          </a:prstGeom>
        </p:spPr>
        <p:txBody>
          <a:bodyPr wrap="none">
            <a:spAutoFit/>
          </a:bodyPr>
          <a:lstStyle/>
          <a:p>
            <a:r>
              <a:rPr lang="en-US" dirty="0"/>
              <a:t>CLARK</a:t>
            </a:r>
          </a:p>
        </p:txBody>
      </p:sp>
      <p:cxnSp>
        <p:nvCxnSpPr>
          <p:cNvPr id="9" name="Straight Arrow Connector 13"/>
          <p:cNvCxnSpPr/>
          <p:nvPr/>
        </p:nvCxnSpPr>
        <p:spPr>
          <a:xfrm flipV="1">
            <a:off x="1259632" y="1628800"/>
            <a:ext cx="41565" cy="44507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15"/>
          <p:cNvCxnSpPr/>
          <p:nvPr/>
        </p:nvCxnSpPr>
        <p:spPr>
          <a:xfrm>
            <a:off x="1264721" y="6064155"/>
            <a:ext cx="6683333" cy="413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7"/>
          <p:cNvSpPr txBox="1"/>
          <p:nvPr/>
        </p:nvSpPr>
        <p:spPr>
          <a:xfrm>
            <a:off x="7620000" y="5615333"/>
            <a:ext cx="1128464" cy="369332"/>
          </a:xfrm>
          <a:prstGeom prst="rect">
            <a:avLst/>
          </a:prstGeom>
          <a:noFill/>
        </p:spPr>
        <p:txBody>
          <a:bodyPr wrap="square" rtlCol="0">
            <a:spAutoFit/>
          </a:bodyPr>
          <a:lstStyle/>
          <a:p>
            <a:r>
              <a:rPr lang="en-US" altLang="zh-CN" dirty="0"/>
              <a:t>Species</a:t>
            </a:r>
            <a:endParaRPr lang="en-US" dirty="0"/>
          </a:p>
        </p:txBody>
      </p:sp>
      <p:sp>
        <p:nvSpPr>
          <p:cNvPr id="12" name="TextBox 18"/>
          <p:cNvSpPr txBox="1"/>
          <p:nvPr/>
        </p:nvSpPr>
        <p:spPr>
          <a:xfrm>
            <a:off x="410003" y="1739786"/>
            <a:ext cx="961901" cy="369332"/>
          </a:xfrm>
          <a:prstGeom prst="rect">
            <a:avLst/>
          </a:prstGeom>
          <a:noFill/>
        </p:spPr>
        <p:txBody>
          <a:bodyPr wrap="square" rtlCol="0">
            <a:spAutoFit/>
          </a:bodyPr>
          <a:lstStyle/>
          <a:p>
            <a:r>
              <a:rPr lang="en-US" altLang="zh-CN" dirty="0"/>
              <a:t>Count</a:t>
            </a:r>
            <a:endParaRPr lang="en-US" dirty="0"/>
          </a:p>
        </p:txBody>
      </p:sp>
      <p:sp>
        <p:nvSpPr>
          <p:cNvPr id="17" name="日期占位符 16"/>
          <p:cNvSpPr>
            <a:spLocks noGrp="1"/>
          </p:cNvSpPr>
          <p:nvPr>
            <p:ph type="dt" sz="half" idx="10"/>
          </p:nvPr>
        </p:nvSpPr>
        <p:spPr/>
        <p:txBody>
          <a:bodyPr/>
          <a:lstStyle/>
          <a:p>
            <a:fld id="{0707DB43-F3A8-4172-9E00-764242A6E89D}" type="datetime1">
              <a:rPr lang="zh-CN" altLang="en-US" smtClean="0"/>
              <a:t>2017/5/16</a:t>
            </a:fld>
            <a:endParaRPr lang="es-ES" altLang="zh-CN"/>
          </a:p>
        </p:txBody>
      </p:sp>
      <p:sp>
        <p:nvSpPr>
          <p:cNvPr id="18" name="灯片编号占位符 17"/>
          <p:cNvSpPr>
            <a:spLocks noGrp="1"/>
          </p:cNvSpPr>
          <p:nvPr>
            <p:ph type="sldNum" sz="quarter" idx="12"/>
          </p:nvPr>
        </p:nvSpPr>
        <p:spPr/>
        <p:txBody>
          <a:bodyPr/>
          <a:lstStyle/>
          <a:p>
            <a:fld id="{17B0D404-C6A6-414D-AF9A-1E460CDE8A09}" type="slidenum">
              <a:rPr lang="es-ES" altLang="zh-CN" smtClean="0"/>
              <a:pPr/>
              <a:t>21</a:t>
            </a:fld>
            <a:endParaRPr lang="es-ES" altLang="zh-CN"/>
          </a:p>
        </p:txBody>
      </p:sp>
      <p:sp>
        <p:nvSpPr>
          <p:cNvPr id="3" name="标题 2"/>
          <p:cNvSpPr>
            <a:spLocks noGrp="1"/>
          </p:cNvSpPr>
          <p:nvPr>
            <p:ph type="title"/>
          </p:nvPr>
        </p:nvSpPr>
        <p:spPr/>
        <p:txBody>
          <a:bodyPr/>
          <a:lstStyle/>
          <a:p>
            <a:endParaRPr lang="en-US"/>
          </a:p>
        </p:txBody>
      </p:sp>
      <p:sp>
        <p:nvSpPr>
          <p:cNvPr id="24" name="标题 1"/>
          <p:cNvSpPr txBox="1">
            <a:spLocks/>
          </p:cNvSpPr>
          <p:nvPr/>
        </p:nvSpPr>
        <p:spPr>
          <a:xfrm>
            <a:off x="3995936" y="8973"/>
            <a:ext cx="5148064"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solidFill>
                  <a:schemeClr val="bg1"/>
                </a:solidFill>
              </a:rPr>
              <a:t>2.</a:t>
            </a:r>
            <a:r>
              <a:rPr lang="zh-CN" altLang="en-US" sz="3300" dirty="0">
                <a:solidFill>
                  <a:schemeClr val="bg1"/>
                </a:solidFill>
              </a:rPr>
              <a:t> </a:t>
            </a:r>
            <a:r>
              <a:rPr lang="en-US" altLang="zh-CN" sz="3300" dirty="0">
                <a:solidFill>
                  <a:schemeClr val="bg1"/>
                </a:solidFill>
              </a:rPr>
              <a:t>Performance evaluation</a:t>
            </a:r>
            <a:endParaRPr lang="zh-CN" altLang="en-US" sz="3300" dirty="0">
              <a:solidFill>
                <a:schemeClr val="bg1"/>
              </a:solidFill>
            </a:endParaRPr>
          </a:p>
        </p:txBody>
      </p:sp>
      <p:grpSp>
        <p:nvGrpSpPr>
          <p:cNvPr id="19" name="Group 18"/>
          <p:cNvGrpSpPr/>
          <p:nvPr/>
        </p:nvGrpSpPr>
        <p:grpSpPr>
          <a:xfrm>
            <a:off x="7615892" y="1168042"/>
            <a:ext cx="1748413" cy="602645"/>
            <a:chOff x="7615892" y="1168042"/>
            <a:chExt cx="1748413" cy="602645"/>
          </a:xfrm>
        </p:grpSpPr>
        <p:sp>
          <p:nvSpPr>
            <p:cNvPr id="20" name="Oval 19"/>
            <p:cNvSpPr/>
            <p:nvPr/>
          </p:nvSpPr>
          <p:spPr>
            <a:xfrm>
              <a:off x="7748674" y="1308355"/>
              <a:ext cx="135694" cy="1407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a:off x="7615892" y="1625603"/>
              <a:ext cx="412492"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997417" y="1168042"/>
              <a:ext cx="1366888" cy="369332"/>
            </a:xfrm>
            <a:prstGeom prst="rect">
              <a:avLst/>
            </a:prstGeom>
            <a:noFill/>
          </p:spPr>
          <p:txBody>
            <a:bodyPr wrap="square" rtlCol="0">
              <a:spAutoFit/>
            </a:bodyPr>
            <a:lstStyle/>
            <a:p>
              <a:r>
                <a:rPr lang="en-US" altLang="zh-CN" dirty="0" smtClean="0"/>
                <a:t>estimated</a:t>
              </a:r>
              <a:endParaRPr lang="en-US" dirty="0"/>
            </a:p>
          </p:txBody>
        </p:sp>
        <p:sp>
          <p:nvSpPr>
            <p:cNvPr id="26" name="TextBox 25"/>
            <p:cNvSpPr txBox="1"/>
            <p:nvPr/>
          </p:nvSpPr>
          <p:spPr>
            <a:xfrm>
              <a:off x="7997417" y="1401355"/>
              <a:ext cx="1366888" cy="369332"/>
            </a:xfrm>
            <a:prstGeom prst="rect">
              <a:avLst/>
            </a:prstGeom>
            <a:noFill/>
          </p:spPr>
          <p:txBody>
            <a:bodyPr wrap="square" rtlCol="0">
              <a:spAutoFit/>
            </a:bodyPr>
            <a:lstStyle/>
            <a:p>
              <a:r>
                <a:rPr lang="en-US" altLang="zh-CN" dirty="0" smtClean="0"/>
                <a:t>actual</a:t>
              </a:r>
              <a:endParaRPr lang="en-US" dirty="0"/>
            </a:p>
          </p:txBody>
        </p:sp>
      </p:grpSp>
      <p:sp>
        <p:nvSpPr>
          <p:cNvPr id="27" name="矩形 26"/>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571704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p:cNvPicPr>
          <p:nvPr/>
        </p:nvPicPr>
        <p:blipFill rotWithShape="1">
          <a:blip r:embed="rId3">
            <a:clrChange>
              <a:clrFrom>
                <a:srgbClr val="FFFFFF"/>
              </a:clrFrom>
              <a:clrTo>
                <a:srgbClr val="FFFFFF">
                  <a:alpha val="0"/>
                </a:srgbClr>
              </a:clrTo>
            </a:clrChange>
          </a:blip>
          <a:srcRect b="46045"/>
          <a:stretch/>
        </p:blipFill>
        <p:spPr>
          <a:xfrm>
            <a:off x="679260" y="761200"/>
            <a:ext cx="8361318" cy="2255670"/>
          </a:xfrm>
          <a:prstGeom prst="rect">
            <a:avLst/>
          </a:prstGeom>
        </p:spPr>
      </p:pic>
      <p:pic>
        <p:nvPicPr>
          <p:cNvPr id="20" name="Picture 4"/>
          <p:cNvPicPr>
            <a:picLocks noChangeAspect="1"/>
          </p:cNvPicPr>
          <p:nvPr/>
        </p:nvPicPr>
        <p:blipFill rotWithShape="1">
          <a:blip r:embed="rId4">
            <a:clrChange>
              <a:clrFrom>
                <a:srgbClr val="FFFFFF"/>
              </a:clrFrom>
              <a:clrTo>
                <a:srgbClr val="FFFFFF">
                  <a:alpha val="0"/>
                </a:srgbClr>
              </a:clrTo>
            </a:clrChange>
          </a:blip>
          <a:srcRect b="45938"/>
          <a:stretch/>
        </p:blipFill>
        <p:spPr>
          <a:xfrm>
            <a:off x="683568" y="2417938"/>
            <a:ext cx="8356348" cy="2258795"/>
          </a:xfrm>
          <a:prstGeom prst="rect">
            <a:avLst/>
          </a:prstGeom>
        </p:spPr>
      </p:pic>
      <p:sp>
        <p:nvSpPr>
          <p:cNvPr id="6" name="Rectangle 9"/>
          <p:cNvSpPr/>
          <p:nvPr/>
        </p:nvSpPr>
        <p:spPr>
          <a:xfrm>
            <a:off x="4982817" y="1440937"/>
            <a:ext cx="838178" cy="369332"/>
          </a:xfrm>
          <a:prstGeom prst="rect">
            <a:avLst/>
          </a:prstGeom>
        </p:spPr>
        <p:txBody>
          <a:bodyPr wrap="none">
            <a:spAutoFit/>
          </a:bodyPr>
          <a:lstStyle/>
          <a:p>
            <a:r>
              <a:rPr lang="en-US" dirty="0" err="1"/>
              <a:t>kallisto</a:t>
            </a:r>
            <a:endParaRPr lang="en-US" dirty="0"/>
          </a:p>
        </p:txBody>
      </p:sp>
      <p:sp>
        <p:nvSpPr>
          <p:cNvPr id="7" name="Rectangle 10"/>
          <p:cNvSpPr/>
          <p:nvPr/>
        </p:nvSpPr>
        <p:spPr>
          <a:xfrm>
            <a:off x="4999360" y="2965399"/>
            <a:ext cx="821635" cy="369332"/>
          </a:xfrm>
          <a:prstGeom prst="rect">
            <a:avLst/>
          </a:prstGeom>
        </p:spPr>
        <p:txBody>
          <a:bodyPr wrap="none">
            <a:spAutoFit/>
          </a:bodyPr>
          <a:lstStyle/>
          <a:p>
            <a:r>
              <a:rPr lang="en-US" dirty="0"/>
              <a:t>Kraken</a:t>
            </a:r>
          </a:p>
        </p:txBody>
      </p:sp>
      <p:sp>
        <p:nvSpPr>
          <p:cNvPr id="8" name="Rectangle 11"/>
          <p:cNvSpPr/>
          <p:nvPr/>
        </p:nvSpPr>
        <p:spPr>
          <a:xfrm>
            <a:off x="4932040" y="4692146"/>
            <a:ext cx="784189" cy="369332"/>
          </a:xfrm>
          <a:prstGeom prst="rect">
            <a:avLst/>
          </a:prstGeom>
        </p:spPr>
        <p:txBody>
          <a:bodyPr wrap="none">
            <a:spAutoFit/>
          </a:bodyPr>
          <a:lstStyle/>
          <a:p>
            <a:r>
              <a:rPr lang="en-US" dirty="0"/>
              <a:t>CLARK</a:t>
            </a:r>
          </a:p>
        </p:txBody>
      </p:sp>
      <p:cxnSp>
        <p:nvCxnSpPr>
          <p:cNvPr id="9" name="Straight Arrow Connector 13"/>
          <p:cNvCxnSpPr/>
          <p:nvPr/>
        </p:nvCxnSpPr>
        <p:spPr>
          <a:xfrm flipV="1">
            <a:off x="1259632" y="1570552"/>
            <a:ext cx="41565" cy="44507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15"/>
          <p:cNvCxnSpPr/>
          <p:nvPr/>
        </p:nvCxnSpPr>
        <p:spPr>
          <a:xfrm>
            <a:off x="1264721" y="6064155"/>
            <a:ext cx="6683333" cy="413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7"/>
          <p:cNvSpPr txBox="1"/>
          <p:nvPr/>
        </p:nvSpPr>
        <p:spPr>
          <a:xfrm>
            <a:off x="7524328" y="5615333"/>
            <a:ext cx="1776536" cy="369332"/>
          </a:xfrm>
          <a:prstGeom prst="rect">
            <a:avLst/>
          </a:prstGeom>
          <a:noFill/>
        </p:spPr>
        <p:txBody>
          <a:bodyPr wrap="square" rtlCol="0">
            <a:spAutoFit/>
          </a:bodyPr>
          <a:lstStyle/>
          <a:p>
            <a:r>
              <a:rPr lang="en-US" altLang="zh-CN" dirty="0"/>
              <a:t>Exact genome</a:t>
            </a:r>
            <a:endParaRPr lang="en-US" dirty="0"/>
          </a:p>
        </p:txBody>
      </p:sp>
      <p:sp>
        <p:nvSpPr>
          <p:cNvPr id="12" name="TextBox 18"/>
          <p:cNvSpPr txBox="1"/>
          <p:nvPr/>
        </p:nvSpPr>
        <p:spPr>
          <a:xfrm>
            <a:off x="410003" y="1739786"/>
            <a:ext cx="961901" cy="369332"/>
          </a:xfrm>
          <a:prstGeom prst="rect">
            <a:avLst/>
          </a:prstGeom>
          <a:noFill/>
        </p:spPr>
        <p:txBody>
          <a:bodyPr wrap="square" rtlCol="0">
            <a:spAutoFit/>
          </a:bodyPr>
          <a:lstStyle/>
          <a:p>
            <a:r>
              <a:rPr lang="en-US" altLang="zh-CN" dirty="0"/>
              <a:t>Count</a:t>
            </a:r>
            <a:endParaRPr lang="en-US" dirty="0"/>
          </a:p>
        </p:txBody>
      </p:sp>
      <p:sp>
        <p:nvSpPr>
          <p:cNvPr id="17" name="日期占位符 16"/>
          <p:cNvSpPr>
            <a:spLocks noGrp="1"/>
          </p:cNvSpPr>
          <p:nvPr>
            <p:ph type="dt" sz="half" idx="10"/>
          </p:nvPr>
        </p:nvSpPr>
        <p:spPr/>
        <p:txBody>
          <a:bodyPr/>
          <a:lstStyle/>
          <a:p>
            <a:fld id="{0707DB43-F3A8-4172-9E00-764242A6E89D}" type="datetime1">
              <a:rPr lang="zh-CN" altLang="en-US" smtClean="0"/>
              <a:t>2017/5/16</a:t>
            </a:fld>
            <a:endParaRPr lang="es-ES" altLang="zh-CN"/>
          </a:p>
        </p:txBody>
      </p:sp>
      <p:sp>
        <p:nvSpPr>
          <p:cNvPr id="18" name="灯片编号占位符 17"/>
          <p:cNvSpPr>
            <a:spLocks noGrp="1"/>
          </p:cNvSpPr>
          <p:nvPr>
            <p:ph type="sldNum" sz="quarter" idx="12"/>
          </p:nvPr>
        </p:nvSpPr>
        <p:spPr/>
        <p:txBody>
          <a:bodyPr/>
          <a:lstStyle/>
          <a:p>
            <a:fld id="{17B0D404-C6A6-414D-AF9A-1E460CDE8A09}" type="slidenum">
              <a:rPr lang="es-ES" altLang="zh-CN" smtClean="0"/>
              <a:pPr/>
              <a:t>22</a:t>
            </a:fld>
            <a:endParaRPr lang="es-ES" altLang="zh-CN"/>
          </a:p>
        </p:txBody>
      </p:sp>
      <p:sp>
        <p:nvSpPr>
          <p:cNvPr id="2" name="文本框 1"/>
          <p:cNvSpPr txBox="1"/>
          <p:nvPr/>
        </p:nvSpPr>
        <p:spPr>
          <a:xfrm>
            <a:off x="4114033" y="5310078"/>
            <a:ext cx="1296144" cy="369332"/>
          </a:xfrm>
          <a:prstGeom prst="rect">
            <a:avLst/>
          </a:prstGeom>
          <a:noFill/>
        </p:spPr>
        <p:txBody>
          <a:bodyPr wrap="square" rtlCol="0">
            <a:spAutoFit/>
          </a:bodyPr>
          <a:lstStyle/>
          <a:p>
            <a:r>
              <a:rPr lang="en-US" dirty="0"/>
              <a:t>(No result)</a:t>
            </a:r>
          </a:p>
        </p:txBody>
      </p:sp>
      <p:sp>
        <p:nvSpPr>
          <p:cNvPr id="4" name="标题 3"/>
          <p:cNvSpPr>
            <a:spLocks noGrp="1"/>
          </p:cNvSpPr>
          <p:nvPr>
            <p:ph type="title"/>
          </p:nvPr>
        </p:nvSpPr>
        <p:spPr/>
        <p:txBody>
          <a:bodyPr/>
          <a:lstStyle/>
          <a:p>
            <a:endParaRPr lang="en-US"/>
          </a:p>
        </p:txBody>
      </p:sp>
      <p:sp>
        <p:nvSpPr>
          <p:cNvPr id="21" name="标题 1"/>
          <p:cNvSpPr txBox="1">
            <a:spLocks/>
          </p:cNvSpPr>
          <p:nvPr/>
        </p:nvSpPr>
        <p:spPr>
          <a:xfrm>
            <a:off x="3995936" y="8973"/>
            <a:ext cx="5148064"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solidFill>
                  <a:schemeClr val="bg1"/>
                </a:solidFill>
              </a:rPr>
              <a:t>2.</a:t>
            </a:r>
            <a:r>
              <a:rPr lang="zh-CN" altLang="en-US" sz="3300" dirty="0">
                <a:solidFill>
                  <a:schemeClr val="bg1"/>
                </a:solidFill>
              </a:rPr>
              <a:t> </a:t>
            </a:r>
            <a:r>
              <a:rPr lang="en-US" altLang="zh-CN" sz="3300" dirty="0">
                <a:solidFill>
                  <a:schemeClr val="bg1"/>
                </a:solidFill>
              </a:rPr>
              <a:t>Performance evaluation</a:t>
            </a:r>
            <a:endParaRPr lang="zh-CN" altLang="en-US" sz="3300" dirty="0">
              <a:solidFill>
                <a:schemeClr val="bg1"/>
              </a:solidFill>
            </a:endParaRPr>
          </a:p>
        </p:txBody>
      </p:sp>
      <p:grpSp>
        <p:nvGrpSpPr>
          <p:cNvPr id="16" name="Group 15"/>
          <p:cNvGrpSpPr/>
          <p:nvPr/>
        </p:nvGrpSpPr>
        <p:grpSpPr>
          <a:xfrm>
            <a:off x="7615892" y="1168042"/>
            <a:ext cx="1748413" cy="602645"/>
            <a:chOff x="7615892" y="1168042"/>
            <a:chExt cx="1748413" cy="602645"/>
          </a:xfrm>
        </p:grpSpPr>
        <p:sp>
          <p:nvSpPr>
            <p:cNvPr id="19" name="Oval 18"/>
            <p:cNvSpPr/>
            <p:nvPr/>
          </p:nvSpPr>
          <p:spPr>
            <a:xfrm>
              <a:off x="7748674" y="1308355"/>
              <a:ext cx="135694" cy="1407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7615892" y="1625603"/>
              <a:ext cx="412492"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997417" y="1168042"/>
              <a:ext cx="1366888" cy="369332"/>
            </a:xfrm>
            <a:prstGeom prst="rect">
              <a:avLst/>
            </a:prstGeom>
            <a:noFill/>
          </p:spPr>
          <p:txBody>
            <a:bodyPr wrap="square" rtlCol="0">
              <a:spAutoFit/>
            </a:bodyPr>
            <a:lstStyle/>
            <a:p>
              <a:r>
                <a:rPr lang="en-US" altLang="zh-CN" dirty="0" smtClean="0"/>
                <a:t>estimated</a:t>
              </a:r>
              <a:endParaRPr lang="en-US" dirty="0"/>
            </a:p>
          </p:txBody>
        </p:sp>
        <p:sp>
          <p:nvSpPr>
            <p:cNvPr id="24" name="TextBox 23"/>
            <p:cNvSpPr txBox="1"/>
            <p:nvPr/>
          </p:nvSpPr>
          <p:spPr>
            <a:xfrm>
              <a:off x="7997417" y="1401355"/>
              <a:ext cx="1366888" cy="369332"/>
            </a:xfrm>
            <a:prstGeom prst="rect">
              <a:avLst/>
            </a:prstGeom>
            <a:noFill/>
          </p:spPr>
          <p:txBody>
            <a:bodyPr wrap="square" rtlCol="0">
              <a:spAutoFit/>
            </a:bodyPr>
            <a:lstStyle/>
            <a:p>
              <a:r>
                <a:rPr lang="en-US" altLang="zh-CN" dirty="0" smtClean="0"/>
                <a:t>actual</a:t>
              </a:r>
              <a:endParaRPr lang="en-US" dirty="0"/>
            </a:p>
          </p:txBody>
        </p:sp>
      </p:grpSp>
      <p:sp>
        <p:nvSpPr>
          <p:cNvPr id="25" name="矩形 24"/>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40592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95285" y="2550289"/>
            <a:ext cx="8353425" cy="3810000"/>
          </a:xfrm>
          <a:prstGeom prst="rect">
            <a:avLst/>
          </a:prstGeom>
          <a:effectLst>
            <a:softEdge rad="101600"/>
          </a:effectLst>
        </p:spPr>
      </p:pic>
      <p:sp>
        <p:nvSpPr>
          <p:cNvPr id="6" name="Rectangle 5"/>
          <p:cNvSpPr/>
          <p:nvPr/>
        </p:nvSpPr>
        <p:spPr>
          <a:xfrm>
            <a:off x="884488" y="4216619"/>
            <a:ext cx="7375021" cy="7965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日期占位符 3"/>
          <p:cNvSpPr>
            <a:spLocks noGrp="1"/>
          </p:cNvSpPr>
          <p:nvPr>
            <p:ph type="dt" sz="half" idx="10"/>
          </p:nvPr>
        </p:nvSpPr>
        <p:spPr>
          <a:xfrm>
            <a:off x="628650" y="6356351"/>
            <a:ext cx="2057400" cy="365125"/>
          </a:xfrm>
        </p:spPr>
        <p:txBody>
          <a:bodyPr/>
          <a:lstStyle/>
          <a:p>
            <a:fld id="{2F5B05B7-4901-4C36-B064-1AF0BA3D8C23}" type="datetime1">
              <a:rPr lang="zh-CN" altLang="en-US" smtClean="0"/>
              <a:t>2017/5/16</a:t>
            </a:fld>
            <a:endParaRPr lang="zh-CN" altLang="en-US"/>
          </a:p>
        </p:txBody>
      </p:sp>
      <p:sp>
        <p:nvSpPr>
          <p:cNvPr id="8" name="灯片编号占位符 7"/>
          <p:cNvSpPr>
            <a:spLocks noGrp="1"/>
          </p:cNvSpPr>
          <p:nvPr>
            <p:ph type="sldNum" sz="quarter" idx="12"/>
          </p:nvPr>
        </p:nvSpPr>
        <p:spPr>
          <a:xfrm>
            <a:off x="6457950" y="6356351"/>
            <a:ext cx="2057400" cy="365125"/>
          </a:xfrm>
        </p:spPr>
        <p:txBody>
          <a:bodyPr/>
          <a:lstStyle/>
          <a:p>
            <a:fld id="{247E9148-878F-40B7-BFA1-E02FA96A1581}" type="slidenum">
              <a:rPr lang="zh-CN" altLang="en-US" smtClean="0"/>
              <a:t>23</a:t>
            </a:fld>
            <a:endParaRPr lang="zh-CN" altLang="en-US"/>
          </a:p>
        </p:txBody>
      </p:sp>
      <p:sp>
        <p:nvSpPr>
          <p:cNvPr id="9" name="Content Placeholder 2"/>
          <p:cNvSpPr>
            <a:spLocks noGrp="1"/>
          </p:cNvSpPr>
          <p:nvPr>
            <p:ph idx="1"/>
          </p:nvPr>
        </p:nvSpPr>
        <p:spPr>
          <a:xfrm>
            <a:off x="164193" y="872331"/>
            <a:ext cx="8979807" cy="1908597"/>
          </a:xfrm>
        </p:spPr>
        <p:txBody>
          <a:bodyPr/>
          <a:lstStyle/>
          <a:p>
            <a:r>
              <a:rPr lang="en-US" altLang="zh-CN" sz="2800" dirty="0"/>
              <a:t>Algorithms</a:t>
            </a:r>
            <a:r>
              <a:rPr lang="zh-CN" altLang="en-US" sz="2800" dirty="0"/>
              <a:t> </a:t>
            </a:r>
            <a:r>
              <a:rPr lang="en-US" altLang="zh-CN" sz="2800" dirty="0"/>
              <a:t>to</a:t>
            </a:r>
            <a:r>
              <a:rPr lang="zh-CN" altLang="en-US" sz="2800" dirty="0"/>
              <a:t> </a:t>
            </a:r>
            <a:r>
              <a:rPr lang="en-US" altLang="zh-CN" sz="2800" dirty="0"/>
              <a:t>be</a:t>
            </a:r>
            <a:r>
              <a:rPr lang="zh-CN" altLang="en-US" sz="2800" dirty="0"/>
              <a:t> </a:t>
            </a:r>
            <a:r>
              <a:rPr lang="en-US" altLang="zh-CN" sz="2800" dirty="0"/>
              <a:t>compared:</a:t>
            </a:r>
            <a:r>
              <a:rPr lang="zh-CN" altLang="en-US" sz="2800" dirty="0"/>
              <a:t> </a:t>
            </a:r>
            <a:r>
              <a:rPr lang="en-US" sz="2800" dirty="0" err="1"/>
              <a:t>kallist</a:t>
            </a:r>
            <a:r>
              <a:rPr lang="en-US" altLang="zh-CN" sz="2800" dirty="0" err="1"/>
              <a:t>o</a:t>
            </a:r>
            <a:r>
              <a:rPr lang="en-US" altLang="zh-CN" sz="2800" dirty="0"/>
              <a:t>,</a:t>
            </a:r>
            <a:r>
              <a:rPr lang="zh-CN" altLang="en-US" sz="2800" dirty="0"/>
              <a:t> </a:t>
            </a:r>
            <a:r>
              <a:rPr lang="en-US" sz="2800" dirty="0"/>
              <a:t>Kraken and CLARK</a:t>
            </a:r>
          </a:p>
          <a:p>
            <a:r>
              <a:rPr lang="en-US" altLang="zh-CN" sz="2800" dirty="0"/>
              <a:t>A</a:t>
            </a:r>
            <a:r>
              <a:rPr lang="en-US" sz="2800" dirty="0"/>
              <a:t> larger and more realistic reference database</a:t>
            </a:r>
            <a:r>
              <a:rPr lang="zh-CN" altLang="en-US" sz="2800" dirty="0"/>
              <a:t> </a:t>
            </a:r>
            <a:r>
              <a:rPr lang="en-US" sz="2800" dirty="0"/>
              <a:t>of 1,958 genomes</a:t>
            </a:r>
          </a:p>
          <a:p>
            <a:endParaRPr lang="en-US" dirty="0"/>
          </a:p>
        </p:txBody>
      </p:sp>
      <p:sp>
        <p:nvSpPr>
          <p:cNvPr id="10" name="标题 1"/>
          <p:cNvSpPr txBox="1">
            <a:spLocks/>
          </p:cNvSpPr>
          <p:nvPr/>
        </p:nvSpPr>
        <p:spPr>
          <a:xfrm>
            <a:off x="3995936" y="8973"/>
            <a:ext cx="5148064"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solidFill>
                  <a:schemeClr val="bg1"/>
                </a:solidFill>
              </a:rPr>
              <a:t>2.</a:t>
            </a:r>
            <a:r>
              <a:rPr lang="zh-CN" altLang="en-US" sz="3300" dirty="0">
                <a:solidFill>
                  <a:schemeClr val="bg1"/>
                </a:solidFill>
              </a:rPr>
              <a:t> </a:t>
            </a:r>
            <a:r>
              <a:rPr lang="en-US" altLang="zh-CN" sz="3300" dirty="0">
                <a:solidFill>
                  <a:schemeClr val="bg1"/>
                </a:solidFill>
              </a:rPr>
              <a:t>Performance evaluation</a:t>
            </a:r>
            <a:endParaRPr lang="zh-CN" altLang="en-US" sz="3300" dirty="0">
              <a:solidFill>
                <a:schemeClr val="bg1"/>
              </a:solidFill>
            </a:endParaRPr>
          </a:p>
        </p:txBody>
      </p:sp>
      <p:sp>
        <p:nvSpPr>
          <p:cNvPr id="11" name="矩形 10"/>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81145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517116" y="1355272"/>
            <a:ext cx="8169684" cy="4351338"/>
          </a:xfrm>
        </p:spPr>
        <p:txBody>
          <a:bodyPr/>
          <a:lstStyle/>
          <a:p>
            <a:r>
              <a:rPr lang="en-US" altLang="zh-CN" sz="2800" dirty="0"/>
              <a:t>Algorithms</a:t>
            </a:r>
            <a:r>
              <a:rPr lang="zh-CN" altLang="en-US" sz="2800" dirty="0"/>
              <a:t> </a:t>
            </a:r>
            <a:r>
              <a:rPr lang="en-US" altLang="zh-CN" sz="2800" dirty="0"/>
              <a:t>to</a:t>
            </a:r>
            <a:r>
              <a:rPr lang="zh-CN" altLang="en-US" sz="2800" dirty="0"/>
              <a:t> </a:t>
            </a:r>
            <a:r>
              <a:rPr lang="en-US" altLang="zh-CN" sz="2800" dirty="0"/>
              <a:t>be</a:t>
            </a:r>
            <a:r>
              <a:rPr lang="zh-CN" altLang="en-US" sz="2800" dirty="0"/>
              <a:t> </a:t>
            </a:r>
            <a:r>
              <a:rPr lang="en-US" altLang="zh-CN" sz="2800" dirty="0"/>
              <a:t>compared:</a:t>
            </a:r>
            <a:r>
              <a:rPr lang="zh-CN" altLang="en-US" sz="2800" dirty="0"/>
              <a:t> </a:t>
            </a:r>
            <a:r>
              <a:rPr lang="en-US" sz="2800" dirty="0" err="1"/>
              <a:t>kallist</a:t>
            </a:r>
            <a:r>
              <a:rPr lang="en-US" altLang="zh-CN" sz="2800" dirty="0" err="1"/>
              <a:t>o</a:t>
            </a:r>
            <a:r>
              <a:rPr lang="en-US" altLang="zh-CN" sz="2800" dirty="0"/>
              <a:t>,</a:t>
            </a:r>
            <a:r>
              <a:rPr lang="zh-CN" altLang="en-US" sz="2800" dirty="0"/>
              <a:t> </a:t>
            </a:r>
            <a:r>
              <a:rPr lang="en-US" sz="2800" dirty="0"/>
              <a:t>Kraken and CLARK</a:t>
            </a:r>
          </a:p>
          <a:p>
            <a:r>
              <a:rPr lang="en-US" altLang="zh-CN" sz="2800" dirty="0"/>
              <a:t>A</a:t>
            </a:r>
            <a:r>
              <a:rPr lang="en-US" sz="2800" dirty="0"/>
              <a:t> larger and more realistic reference database</a:t>
            </a:r>
            <a:r>
              <a:rPr lang="zh-CN" altLang="en-US" sz="2800" dirty="0"/>
              <a:t> </a:t>
            </a:r>
            <a:r>
              <a:rPr lang="en-US" sz="2800" dirty="0"/>
              <a:t>of 1,958 genomes</a:t>
            </a:r>
          </a:p>
          <a:p>
            <a:endParaRPr lang="en-US" dirty="0"/>
          </a:p>
        </p:txBody>
      </p:sp>
      <p:pic>
        <p:nvPicPr>
          <p:cNvPr id="6" name="Picture 3"/>
          <p:cNvPicPr>
            <a:picLocks noChangeAspect="1"/>
          </p:cNvPicPr>
          <p:nvPr/>
        </p:nvPicPr>
        <p:blipFill>
          <a:blip r:embed="rId3"/>
          <a:stretch>
            <a:fillRect/>
          </a:stretch>
        </p:blipFill>
        <p:spPr>
          <a:xfrm>
            <a:off x="275504" y="3914321"/>
            <a:ext cx="8277225" cy="1809750"/>
          </a:xfrm>
          <a:prstGeom prst="rect">
            <a:avLst/>
          </a:prstGeom>
          <a:effectLst>
            <a:softEdge rad="203200"/>
          </a:effectLst>
        </p:spPr>
      </p:pic>
      <p:sp>
        <p:nvSpPr>
          <p:cNvPr id="9" name="日期占位符 8"/>
          <p:cNvSpPr>
            <a:spLocks noGrp="1"/>
          </p:cNvSpPr>
          <p:nvPr>
            <p:ph type="dt" sz="half" idx="10"/>
          </p:nvPr>
        </p:nvSpPr>
        <p:spPr/>
        <p:txBody>
          <a:bodyPr/>
          <a:lstStyle/>
          <a:p>
            <a:fld id="{336D6E28-A1D6-484F-B0AF-F759750F31DB}" type="datetime1">
              <a:rPr lang="zh-CN" altLang="en-US" smtClean="0"/>
              <a:t>2017/5/16</a:t>
            </a:fld>
            <a:endParaRPr lang="es-ES" altLang="zh-CN"/>
          </a:p>
        </p:txBody>
      </p:sp>
      <p:sp>
        <p:nvSpPr>
          <p:cNvPr id="10" name="灯片编号占位符 9"/>
          <p:cNvSpPr>
            <a:spLocks noGrp="1"/>
          </p:cNvSpPr>
          <p:nvPr>
            <p:ph type="sldNum" sz="quarter" idx="12"/>
          </p:nvPr>
        </p:nvSpPr>
        <p:spPr/>
        <p:txBody>
          <a:bodyPr/>
          <a:lstStyle/>
          <a:p>
            <a:fld id="{17B0D404-C6A6-414D-AF9A-1E460CDE8A09}" type="slidenum">
              <a:rPr lang="es-ES" altLang="zh-CN" smtClean="0"/>
              <a:pPr/>
              <a:t>24</a:t>
            </a:fld>
            <a:endParaRPr lang="es-ES" altLang="zh-CN"/>
          </a:p>
        </p:txBody>
      </p:sp>
      <p:sp>
        <p:nvSpPr>
          <p:cNvPr id="11" name="标题 1"/>
          <p:cNvSpPr txBox="1">
            <a:spLocks/>
          </p:cNvSpPr>
          <p:nvPr/>
        </p:nvSpPr>
        <p:spPr>
          <a:xfrm>
            <a:off x="3995936" y="8973"/>
            <a:ext cx="5148064"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solidFill>
                  <a:schemeClr val="bg1"/>
                </a:solidFill>
              </a:rPr>
              <a:t>2.</a:t>
            </a:r>
            <a:r>
              <a:rPr lang="zh-CN" altLang="en-US" sz="3300" dirty="0">
                <a:solidFill>
                  <a:schemeClr val="bg1"/>
                </a:solidFill>
              </a:rPr>
              <a:t> </a:t>
            </a:r>
            <a:r>
              <a:rPr lang="en-US" altLang="zh-CN" sz="3300" dirty="0">
                <a:solidFill>
                  <a:schemeClr val="bg1"/>
                </a:solidFill>
              </a:rPr>
              <a:t>Performance evaluation</a:t>
            </a:r>
            <a:endParaRPr lang="zh-CN" altLang="en-US" sz="3300" dirty="0">
              <a:solidFill>
                <a:schemeClr val="bg1"/>
              </a:solidFill>
            </a:endParaRPr>
          </a:p>
        </p:txBody>
      </p:sp>
      <p:sp>
        <p:nvSpPr>
          <p:cNvPr id="7" name="矩形 6"/>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5573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1371871" y="1003145"/>
                <a:ext cx="6954982" cy="2128981"/>
              </a:xfrm>
              <a:prstGeom prst="rect">
                <a:avLst/>
              </a:prstGeom>
              <a:noFill/>
            </p:spPr>
            <p:txBody>
              <a:bodyPr wrap="square" lIns="0" tIns="0" rIns="0" bIns="0" rtlCol="0">
                <a:spAutoFit/>
              </a:bodyPr>
              <a:lstStyle/>
              <a:p>
                <a:pPr>
                  <a:lnSpc>
                    <a:spcPct val="150000"/>
                  </a:lnSpc>
                </a:pPr>
                <a:r>
                  <a:rPr lang="en-US" altLang="zh-CN" b="1" dirty="0">
                    <a:solidFill>
                      <a:srgbClr val="7030A0"/>
                    </a:solidFill>
                  </a:rPr>
                  <a:t>S</a:t>
                </a:r>
                <a14:m>
                  <m:oMath xmlns:m="http://schemas.openxmlformats.org/officeDocument/2006/math">
                    <m:r>
                      <a:rPr lang="en-US" altLang="zh-CN" b="1" i="1" smtClean="0">
                        <a:solidFill>
                          <a:srgbClr val="7030A0"/>
                        </a:solidFill>
                        <a:latin typeface="Cambria Math" panose="02040503050406030204" pitchFamily="18" charset="0"/>
                      </a:rPr>
                      <m:t>𝒆𝒏𝒔𝒊𝒕𝒊𝒗𝒊𝒕𝒚</m:t>
                    </m:r>
                  </m:oMath>
                </a14:m>
                <a:r>
                  <a:rPr lang="en-US" altLang="zh-CN" b="1" i="1" dirty="0">
                    <a:solidFill>
                      <a:srgbClr val="7030A0"/>
                    </a:solidFill>
                  </a:rPr>
                  <a:t>(true positive rate)</a:t>
                </a:r>
              </a:p>
              <a:p>
                <a:pPr>
                  <a:lnSpc>
                    <a:spcPct val="150000"/>
                  </a:lnSpc>
                </a:pPr>
                <a14:m>
                  <m:oMathPara xmlns:m="http://schemas.openxmlformats.org/officeDocument/2006/math">
                    <m:oMathParaPr>
                      <m:jc m:val="left"/>
                    </m:oMathParaPr>
                    <m:oMath xmlns:m="http://schemas.openxmlformats.org/officeDocument/2006/math">
                      <m:r>
                        <a:rPr lang="en-US" altLang="zh-CN" b="1" i="1" smtClean="0">
                          <a:solidFill>
                            <a:srgbClr val="7030A0"/>
                          </a:solidFill>
                          <a:latin typeface="Cambria Math" panose="02040503050406030204" pitchFamily="18" charset="0"/>
                        </a:rPr>
                        <m:t>= </m:t>
                      </m:r>
                      <m:f>
                        <m:fPr>
                          <m:ctrlPr>
                            <a:rPr lang="en-US" altLang="zh-CN" b="1" i="1" smtClean="0">
                              <a:solidFill>
                                <a:srgbClr val="7030A0"/>
                              </a:solidFill>
                              <a:latin typeface="Cambria Math" panose="02040503050406030204" pitchFamily="18" charset="0"/>
                            </a:rPr>
                          </m:ctrlPr>
                        </m:fPr>
                        <m:num>
                          <m:r>
                            <a:rPr lang="en-US" altLang="zh-CN" b="1" i="1" smtClean="0">
                              <a:solidFill>
                                <a:srgbClr val="7030A0"/>
                              </a:solidFill>
                              <a:latin typeface="Cambria Math" panose="02040503050406030204" pitchFamily="18" charset="0"/>
                            </a:rPr>
                            <m:t>𝑻𝒖𝒓𝒆𝑷𝒐𝒔𝒊𝒕𝒊𝒗𝒆</m:t>
                          </m:r>
                        </m:num>
                        <m:den>
                          <m:r>
                            <a:rPr lang="en-US" altLang="zh-CN" b="1" i="1" smtClean="0">
                              <a:solidFill>
                                <a:srgbClr val="7030A0"/>
                              </a:solidFill>
                              <a:latin typeface="Cambria Math" panose="02040503050406030204" pitchFamily="18" charset="0"/>
                            </a:rPr>
                            <m:t>𝑻𝒓𝒖𝒆𝑷𝒐𝒔𝒊𝒕𝒊𝒗𝒆</m:t>
                          </m:r>
                          <m:r>
                            <a:rPr lang="en-US" altLang="zh-CN" b="1" i="1" smtClean="0">
                              <a:solidFill>
                                <a:srgbClr val="7030A0"/>
                              </a:solidFill>
                              <a:latin typeface="Cambria Math" panose="02040503050406030204" pitchFamily="18" charset="0"/>
                            </a:rPr>
                            <m:t>+</m:t>
                          </m:r>
                          <m:r>
                            <a:rPr lang="en-US" altLang="zh-CN" b="1" i="1" smtClean="0">
                              <a:solidFill>
                                <a:srgbClr val="7030A0"/>
                              </a:solidFill>
                              <a:latin typeface="Cambria Math" panose="02040503050406030204" pitchFamily="18" charset="0"/>
                            </a:rPr>
                            <m:t>𝑭𝒂𝒍𝒔𝒆𝑵𝒆𝒈𝒂𝒕𝒊𝒗𝒆</m:t>
                          </m:r>
                        </m:den>
                      </m:f>
                      <m:r>
                        <a:rPr lang="en-US" altLang="zh-CN" b="1" i="1" smtClean="0">
                          <a:solidFill>
                            <a:srgbClr val="7030A0"/>
                          </a:solidFill>
                          <a:latin typeface="Cambria Math" panose="02040503050406030204" pitchFamily="18" charset="0"/>
                        </a:rPr>
                        <m:t>=</m:t>
                      </m:r>
                      <m:f>
                        <m:fPr>
                          <m:ctrlPr>
                            <a:rPr lang="en-US" altLang="zh-CN" b="1" i="1" smtClean="0">
                              <a:solidFill>
                                <a:srgbClr val="7030A0"/>
                              </a:solidFill>
                              <a:latin typeface="Cambria Math" panose="02040503050406030204" pitchFamily="18" charset="0"/>
                            </a:rPr>
                          </m:ctrlPr>
                        </m:fPr>
                        <m:num>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𝒐𝒇</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𝒄𝒐𝒖𝒏𝒕𝒔</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𝒄𝒐𝒓𝒓𝒆𝒄𝒕𝒍𝒚</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𝒂𝒔𝒔𝒊𝒈𝒏𝒆𝒅</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𝒂𝒕</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𝒓𝒂𝒏𝒌</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𝑹</m:t>
                          </m:r>
                        </m:num>
                        <m:den>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𝒐𝒇</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𝒄𝒐𝒖𝒏𝒕𝒔</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𝒂𝒔𝒔𝒊𝒈𝒏𝒆𝒅</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𝒂𝒕</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𝒓𝒂𝒏𝒌</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𝑹</m:t>
                          </m:r>
                        </m:den>
                      </m:f>
                    </m:oMath>
                  </m:oMathPara>
                </a14:m>
                <a:endParaRPr lang="zh-CN" altLang="en-US" b="1" dirty="0"/>
              </a:p>
            </p:txBody>
          </p:sp>
        </mc:Choice>
        <mc:Fallback xmlns="">
          <p:sp>
            <p:nvSpPr>
              <p:cNvPr id="5" name="TextBox 4"/>
              <p:cNvSpPr txBox="1">
                <a:spLocks noRot="1" noChangeAspect="1" noMove="1" noResize="1" noEditPoints="1" noAdjustHandles="1" noChangeArrowheads="1" noChangeShapeType="1" noTextEdit="1"/>
              </p:cNvSpPr>
              <p:nvPr/>
            </p:nvSpPr>
            <p:spPr>
              <a:xfrm>
                <a:off x="1371871" y="1003145"/>
                <a:ext cx="6954982" cy="2128981"/>
              </a:xfrm>
              <a:prstGeom prst="rect">
                <a:avLst/>
              </a:prstGeom>
              <a:blipFill rotWithShape="0">
                <a:blip r:embed="rId2"/>
                <a:stretch>
                  <a:fillRect l="-20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5"/>
              <p:cNvSpPr txBox="1"/>
              <p:nvPr/>
            </p:nvSpPr>
            <p:spPr>
              <a:xfrm>
                <a:off x="1371871" y="3288141"/>
                <a:ext cx="10557164" cy="2463688"/>
              </a:xfrm>
              <a:prstGeom prst="rect">
                <a:avLst/>
              </a:prstGeom>
              <a:noFill/>
            </p:spPr>
            <p:txBody>
              <a:bodyPr wrap="square" lIns="0" tIns="0" rIns="0" bIns="0" rtlCol="0">
                <a:spAutoFit/>
              </a:bodyPr>
              <a:lstStyle/>
              <a:p>
                <a:pPr>
                  <a:lnSpc>
                    <a:spcPct val="150000"/>
                  </a:lnSpc>
                </a:pPr>
                <a:r>
                  <a:rPr lang="en-US" altLang="zh-CN" b="1" dirty="0">
                    <a:solidFill>
                      <a:srgbClr val="002060"/>
                    </a:solidFill>
                  </a:rPr>
                  <a:t>P</a:t>
                </a:r>
                <a14:m>
                  <m:oMath xmlns:m="http://schemas.openxmlformats.org/officeDocument/2006/math">
                    <m:r>
                      <a:rPr lang="en-US" altLang="zh-CN" b="1" i="1" smtClean="0">
                        <a:solidFill>
                          <a:srgbClr val="002060"/>
                        </a:solidFill>
                        <a:latin typeface="Cambria Math" panose="02040503050406030204" pitchFamily="18" charset="0"/>
                      </a:rPr>
                      <m:t>𝒓𝒆𝒄𝒊𝒔𝒊𝒐𝒏</m:t>
                    </m:r>
                  </m:oMath>
                </a14:m>
                <a:r>
                  <a:rPr lang="en-US" altLang="zh-CN" b="1" i="1" dirty="0">
                    <a:solidFill>
                      <a:srgbClr val="002060"/>
                    </a:solidFill>
                    <a:latin typeface="Cambria Math" panose="02040503050406030204" pitchFamily="18" charset="0"/>
                  </a:rPr>
                  <a:t>(positive predictive value)</a:t>
                </a:r>
              </a:p>
              <a:p>
                <a:pPr algn="ctr">
                  <a:lnSpc>
                    <a:spcPct val="150000"/>
                  </a:lnSpc>
                </a:pPr>
                <a14:m>
                  <m:oMathPara xmlns:m="http://schemas.openxmlformats.org/officeDocument/2006/math">
                    <m:oMathParaPr>
                      <m:jc m:val="left"/>
                    </m:oMathParaPr>
                    <m:oMath xmlns:m="http://schemas.openxmlformats.org/officeDocument/2006/math">
                      <m:r>
                        <a:rPr lang="en-US" altLang="zh-CN" b="1" i="1" smtClean="0">
                          <a:solidFill>
                            <a:srgbClr val="002060"/>
                          </a:solidFill>
                          <a:latin typeface="Cambria Math" panose="02040503050406030204" pitchFamily="18" charset="0"/>
                        </a:rPr>
                        <m:t>=</m:t>
                      </m:r>
                      <m:f>
                        <m:fPr>
                          <m:ctrlPr>
                            <a:rPr lang="en-US" altLang="zh-CN" b="1" i="1">
                              <a:solidFill>
                                <a:srgbClr val="002060"/>
                              </a:solidFill>
                              <a:latin typeface="Cambria Math" panose="02040503050406030204" pitchFamily="18" charset="0"/>
                            </a:rPr>
                          </m:ctrlPr>
                        </m:fPr>
                        <m:num>
                          <m:r>
                            <a:rPr lang="en-US" altLang="zh-CN" b="1" i="1">
                              <a:solidFill>
                                <a:srgbClr val="002060"/>
                              </a:solidFill>
                              <a:latin typeface="Cambria Math" panose="02040503050406030204" pitchFamily="18" charset="0"/>
                            </a:rPr>
                            <m:t>𝑻𝒖𝒓𝒆𝑷𝒐𝒔𝒊𝒕𝒊𝒗𝒆</m:t>
                          </m:r>
                        </m:num>
                        <m:den>
                          <m:r>
                            <a:rPr lang="en-US" altLang="zh-CN" b="1" i="1">
                              <a:solidFill>
                                <a:srgbClr val="002060"/>
                              </a:solidFill>
                              <a:latin typeface="Cambria Math" panose="02040503050406030204" pitchFamily="18" charset="0"/>
                            </a:rPr>
                            <m:t>𝑻𝒓𝒖𝒆𝑷𝒐𝒔𝒊𝒕𝒊𝒗𝒆</m:t>
                          </m:r>
                          <m:r>
                            <a:rPr lang="en-US" altLang="zh-CN" b="1" i="1">
                              <a:solidFill>
                                <a:srgbClr val="002060"/>
                              </a:solidFill>
                              <a:latin typeface="Cambria Math" panose="02040503050406030204" pitchFamily="18" charset="0"/>
                            </a:rPr>
                            <m:t>+</m:t>
                          </m:r>
                          <m:r>
                            <a:rPr lang="en-US" altLang="zh-CN" b="1" i="1">
                              <a:solidFill>
                                <a:srgbClr val="002060"/>
                              </a:solidFill>
                              <a:latin typeface="Cambria Math" panose="02040503050406030204" pitchFamily="18" charset="0"/>
                            </a:rPr>
                            <m:t>𝑭𝒂𝒍𝒔𝒆𝑷𝒐𝒔𝒊𝒕𝒊𝒗𝒆</m:t>
                          </m:r>
                          <m:r>
                            <a:rPr lang="en-US" altLang="zh-CN" b="1" i="1" smtClean="0">
                              <a:solidFill>
                                <a:srgbClr val="002060"/>
                              </a:solidFill>
                              <a:latin typeface="Cambria Math" panose="02040503050406030204" pitchFamily="18" charset="0"/>
                            </a:rPr>
                            <m:t> </m:t>
                          </m:r>
                        </m:den>
                      </m:f>
                    </m:oMath>
                  </m:oMathPara>
                </a14:m>
                <a:endParaRPr lang="en-US" altLang="zh-CN" b="1" i="1" dirty="0">
                  <a:solidFill>
                    <a:srgbClr val="002060"/>
                  </a:solidFill>
                  <a:latin typeface="Cambria Math" panose="02040503050406030204" pitchFamily="18" charset="0"/>
                </a:endParaRPr>
              </a:p>
              <a:p>
                <a:pPr algn="ctr">
                  <a:lnSpc>
                    <a:spcPct val="150000"/>
                  </a:lnSpc>
                </a:pPr>
                <a14:m>
                  <m:oMathPara xmlns:m="http://schemas.openxmlformats.org/officeDocument/2006/math">
                    <m:oMathParaPr>
                      <m:jc m:val="left"/>
                    </m:oMathParaPr>
                    <m:oMath xmlns:m="http://schemas.openxmlformats.org/officeDocument/2006/math">
                      <m:r>
                        <a:rPr lang="en-US" altLang="zh-CN" b="1" i="1" smtClean="0">
                          <a:solidFill>
                            <a:srgbClr val="002060"/>
                          </a:solidFill>
                          <a:latin typeface="Cambria Math" panose="02040503050406030204" pitchFamily="18" charset="0"/>
                        </a:rPr>
                        <m:t>= </m:t>
                      </m:r>
                      <m:f>
                        <m:fPr>
                          <m:ctrlPr>
                            <a:rPr lang="en-US" altLang="zh-CN" b="1" i="1" smtClean="0">
                              <a:solidFill>
                                <a:srgbClr val="002060"/>
                              </a:solidFill>
                              <a:latin typeface="Cambria Math" panose="02040503050406030204" pitchFamily="18" charset="0"/>
                            </a:rPr>
                          </m:ctrlPr>
                        </m:fPr>
                        <m:num>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𝒐𝒇</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𝒄𝒐𝒖𝒏𝒕𝒔</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𝒄𝒐𝒓𝒓𝒆𝒄𝒕𝒍𝒚</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𝒂𝒔𝒔𝒊𝒈𝒏𝒆𝒅</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𝒂𝒕</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𝒐𝒓</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𝒃𝒆𝒍𝒐𝒘</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𝒓𝒂𝒏𝒌</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𝑹</m:t>
                          </m:r>
                        </m:num>
                        <m:den>
                          <m:eqArr>
                            <m:eqArrPr>
                              <m:ctrlPr>
                                <a:rPr lang="en-US" altLang="zh-CN" b="1" i="1">
                                  <a:solidFill>
                                    <a:srgbClr val="002060"/>
                                  </a:solidFill>
                                  <a:latin typeface="Cambria Math" panose="02040503050406030204" pitchFamily="18" charset="0"/>
                                </a:rPr>
                              </m:ctrlPr>
                            </m:eqArrPr>
                            <m:e>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𝒐𝒇</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𝒄𝒐𝒖𝒏𝒕𝒔</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𝒂𝒔𝒔𝒊𝒈𝒏𝒆𝒅</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𝒂𝒕</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𝒐𝒓</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𝒃𝒆𝒍𝒐𝒘</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𝒓𝒂𝒏𝒌</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𝑹</m:t>
                              </m:r>
                              <m:r>
                                <a:rPr lang="en-US" altLang="zh-CN" b="1" i="1">
                                  <a:solidFill>
                                    <a:srgbClr val="002060"/>
                                  </a:solidFill>
                                  <a:latin typeface="Cambria Math" panose="02040503050406030204" pitchFamily="18" charset="0"/>
                                </a:rPr>
                                <m:t> +</m:t>
                              </m:r>
                            </m:e>
                            <m:e>
                              <m:r>
                                <a:rPr lang="en-US" altLang="zh-CN" b="1" i="1">
                                  <a:solidFill>
                                    <a:srgbClr val="002060"/>
                                  </a:solidFill>
                                  <a:latin typeface="Cambria Math" panose="02040503050406030204" pitchFamily="18" charset="0"/>
                                </a:rPr>
                                <m:t> # </m:t>
                              </m:r>
                              <m:r>
                                <a:rPr lang="en-US" altLang="zh-CN" b="1" i="1">
                                  <a:solidFill>
                                    <a:srgbClr val="002060"/>
                                  </a:solidFill>
                                  <a:latin typeface="Cambria Math" panose="02040503050406030204" pitchFamily="18" charset="0"/>
                                </a:rPr>
                                <m:t>𝒐𝒇</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𝒓𝒆𝒂𝒅𝒔</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𝒊𝒏𝒄𝒐𝒓𝒓𝒆𝒄𝒕𝒍𝒚</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𝒂𝒔𝒔𝒊𝒈𝒏𝒆𝒅</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𝒂𝒃𝒐𝒗𝒆</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𝒓𝒂𝒏𝒌</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𝑹</m:t>
                              </m:r>
                            </m:e>
                          </m:eqArr>
                        </m:den>
                      </m:f>
                    </m:oMath>
                  </m:oMathPara>
                </a14:m>
                <a:endParaRPr lang="zh-CN" altLang="en-US" b="1" dirty="0"/>
              </a:p>
            </p:txBody>
          </p:sp>
        </mc:Choice>
        <mc:Fallback xmlns="">
          <p:sp>
            <p:nvSpPr>
              <p:cNvPr id="8" name="TextBox 5"/>
              <p:cNvSpPr txBox="1">
                <a:spLocks noRot="1" noChangeAspect="1" noMove="1" noResize="1" noEditPoints="1" noAdjustHandles="1" noChangeArrowheads="1" noChangeShapeType="1" noTextEdit="1"/>
              </p:cNvSpPr>
              <p:nvPr/>
            </p:nvSpPr>
            <p:spPr>
              <a:xfrm>
                <a:off x="1371871" y="3288141"/>
                <a:ext cx="10557164" cy="2463688"/>
              </a:xfrm>
              <a:prstGeom prst="rect">
                <a:avLst/>
              </a:prstGeom>
              <a:blipFill rotWithShape="0">
                <a:blip r:embed="rId3"/>
                <a:stretch>
                  <a:fillRect l="-1328"/>
                </a:stretch>
              </a:blipFill>
            </p:spPr>
            <p:txBody>
              <a:bodyPr/>
              <a:lstStyle/>
              <a:p>
                <a:r>
                  <a:rPr lang="en-US">
                    <a:noFill/>
                  </a:rPr>
                  <a:t> </a:t>
                </a:r>
              </a:p>
            </p:txBody>
          </p:sp>
        </mc:Fallback>
      </mc:AlternateContent>
      <p:sp>
        <p:nvSpPr>
          <p:cNvPr id="9" name="日期占位符 8"/>
          <p:cNvSpPr>
            <a:spLocks noGrp="1"/>
          </p:cNvSpPr>
          <p:nvPr>
            <p:ph type="dt" sz="half" idx="10"/>
          </p:nvPr>
        </p:nvSpPr>
        <p:spPr/>
        <p:txBody>
          <a:bodyPr/>
          <a:lstStyle/>
          <a:p>
            <a:fld id="{6C9B84DE-A761-4694-AD34-F557EB486EC2}" type="datetime1">
              <a:rPr lang="zh-CN" altLang="en-US" smtClean="0"/>
              <a:t>2017/5/16</a:t>
            </a:fld>
            <a:endParaRPr lang="es-ES" altLang="zh-CN"/>
          </a:p>
        </p:txBody>
      </p:sp>
      <p:sp>
        <p:nvSpPr>
          <p:cNvPr id="10" name="灯片编号占位符 9"/>
          <p:cNvSpPr>
            <a:spLocks noGrp="1"/>
          </p:cNvSpPr>
          <p:nvPr>
            <p:ph type="sldNum" sz="quarter" idx="12"/>
          </p:nvPr>
        </p:nvSpPr>
        <p:spPr/>
        <p:txBody>
          <a:bodyPr/>
          <a:lstStyle/>
          <a:p>
            <a:fld id="{17B0D404-C6A6-414D-AF9A-1E460CDE8A09}" type="slidenum">
              <a:rPr lang="es-ES" altLang="zh-CN" smtClean="0"/>
              <a:pPr/>
              <a:t>25</a:t>
            </a:fld>
            <a:endParaRPr lang="es-ES" altLang="zh-CN"/>
          </a:p>
        </p:txBody>
      </p:sp>
      <p:sp>
        <p:nvSpPr>
          <p:cNvPr id="11" name="标题 1"/>
          <p:cNvSpPr txBox="1">
            <a:spLocks/>
          </p:cNvSpPr>
          <p:nvPr/>
        </p:nvSpPr>
        <p:spPr>
          <a:xfrm>
            <a:off x="3995936" y="8973"/>
            <a:ext cx="5148064"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solidFill>
                  <a:schemeClr val="bg1"/>
                </a:solidFill>
              </a:rPr>
              <a:t>2.</a:t>
            </a:r>
            <a:r>
              <a:rPr lang="zh-CN" altLang="en-US" sz="3300" dirty="0">
                <a:solidFill>
                  <a:schemeClr val="bg1"/>
                </a:solidFill>
              </a:rPr>
              <a:t> </a:t>
            </a:r>
            <a:r>
              <a:rPr lang="en-US" altLang="zh-CN" sz="3300" dirty="0">
                <a:solidFill>
                  <a:schemeClr val="bg1"/>
                </a:solidFill>
              </a:rPr>
              <a:t>Performance evaluation</a:t>
            </a:r>
            <a:endParaRPr lang="zh-CN" altLang="en-US" sz="3300" dirty="0">
              <a:solidFill>
                <a:schemeClr val="bg1"/>
              </a:solidFill>
            </a:endParaRPr>
          </a:p>
        </p:txBody>
      </p:sp>
      <p:sp>
        <p:nvSpPr>
          <p:cNvPr id="2" name="Rectangle 1"/>
          <p:cNvSpPr/>
          <p:nvPr/>
        </p:nvSpPr>
        <p:spPr>
          <a:xfrm>
            <a:off x="1115616" y="1003145"/>
            <a:ext cx="6624736" cy="2219935"/>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05542" y="3349876"/>
            <a:ext cx="6624736" cy="2467014"/>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17837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15616" y="1342486"/>
            <a:ext cx="7202130" cy="461665"/>
          </a:xfrm>
          <a:prstGeom prst="rect">
            <a:avLst/>
          </a:prstGeom>
          <a:noFill/>
        </p:spPr>
        <p:txBody>
          <a:bodyPr wrap="square" rtlCol="0">
            <a:spAutoFit/>
          </a:bodyPr>
          <a:lstStyle/>
          <a:p>
            <a:r>
              <a:rPr lang="en-US" altLang="zh-CN" sz="2400" dirty="0"/>
              <a:t>Then</a:t>
            </a:r>
            <a:r>
              <a:rPr lang="zh-CN" altLang="en-US" sz="2400" dirty="0"/>
              <a:t> </a:t>
            </a:r>
            <a:r>
              <a:rPr lang="en-US" altLang="zh-CN" sz="2400" dirty="0"/>
              <a:t>the</a:t>
            </a:r>
            <a:r>
              <a:rPr lang="zh-CN" altLang="en-US" sz="2400" dirty="0"/>
              <a:t> </a:t>
            </a:r>
            <a:r>
              <a:rPr lang="en-US" altLang="zh-CN" sz="2400" dirty="0"/>
              <a:t>cases</a:t>
            </a:r>
            <a:r>
              <a:rPr lang="zh-CN" altLang="en-US" sz="2400" dirty="0"/>
              <a:t> </a:t>
            </a:r>
            <a:r>
              <a:rPr lang="en-US" altLang="zh-CN" sz="2400" dirty="0"/>
              <a:t>of</a:t>
            </a:r>
            <a:r>
              <a:rPr lang="zh-CN" altLang="en-US" sz="2400" dirty="0"/>
              <a:t> </a:t>
            </a:r>
            <a:r>
              <a:rPr lang="en-US" altLang="zh-CN" sz="2400" dirty="0">
                <a:solidFill>
                  <a:srgbClr val="FF0000"/>
                </a:solidFill>
              </a:rPr>
              <a:t>missing</a:t>
            </a:r>
            <a:r>
              <a:rPr lang="zh-CN" altLang="en-US" sz="2400" dirty="0">
                <a:solidFill>
                  <a:srgbClr val="FF0000"/>
                </a:solidFill>
              </a:rPr>
              <a:t> </a:t>
            </a:r>
            <a:r>
              <a:rPr lang="en-US" altLang="zh-CN" sz="2400" dirty="0">
                <a:solidFill>
                  <a:srgbClr val="FF0000"/>
                </a:solidFill>
              </a:rPr>
              <a:t>strains</a:t>
            </a:r>
            <a:r>
              <a:rPr lang="zh-CN" altLang="en-US" sz="2400" dirty="0">
                <a:solidFill>
                  <a:srgbClr val="FF0000"/>
                </a:solidFill>
              </a:rPr>
              <a:t> </a:t>
            </a:r>
            <a:r>
              <a:rPr lang="en-US" altLang="zh-CN" sz="2400" dirty="0"/>
              <a:t>are</a:t>
            </a:r>
            <a:r>
              <a:rPr lang="zh-CN" altLang="en-US" sz="2400" dirty="0"/>
              <a:t> </a:t>
            </a:r>
            <a:r>
              <a:rPr lang="en-US" altLang="zh-CN" sz="2400" dirty="0"/>
              <a:t>examined.</a:t>
            </a:r>
            <a:r>
              <a:rPr lang="zh-CN" altLang="en-US" sz="2400" dirty="0"/>
              <a:t> </a:t>
            </a:r>
            <a:endParaRPr lang="en-US" sz="2400" dirty="0"/>
          </a:p>
        </p:txBody>
      </p:sp>
      <p:sp>
        <p:nvSpPr>
          <p:cNvPr id="6" name="TextBox 5"/>
          <p:cNvSpPr txBox="1"/>
          <p:nvPr/>
        </p:nvSpPr>
        <p:spPr>
          <a:xfrm>
            <a:off x="971600" y="2060848"/>
            <a:ext cx="7315200" cy="2954655"/>
          </a:xfrm>
          <a:prstGeom prst="rect">
            <a:avLst/>
          </a:prstGeom>
          <a:noFill/>
        </p:spPr>
        <p:txBody>
          <a:bodyPr wrap="square" rtlCol="0">
            <a:spAutoFit/>
          </a:bodyPr>
          <a:lstStyle/>
          <a:p>
            <a:pPr marL="457200" indent="-457200">
              <a:buAutoNum type="alphaLcParenR"/>
            </a:pPr>
            <a:r>
              <a:rPr lang="en-US" altLang="zh-CN" sz="2400" dirty="0"/>
              <a:t>A</a:t>
            </a:r>
            <a:r>
              <a:rPr lang="en-US" sz="2400" dirty="0"/>
              <a:t> strain is missing but other similar strains are in the database</a:t>
            </a:r>
            <a:r>
              <a:rPr lang="en-US" altLang="zh-CN" sz="2400" dirty="0"/>
              <a:t>:</a:t>
            </a:r>
            <a:r>
              <a:rPr lang="zh-CN" altLang="en-US" sz="2400" dirty="0"/>
              <a:t> </a:t>
            </a:r>
            <a:r>
              <a:rPr lang="en-US" sz="2400" dirty="0"/>
              <a:t> removed</a:t>
            </a:r>
            <a:r>
              <a:rPr lang="zh-CN" altLang="en-US" sz="2400" dirty="0"/>
              <a:t> </a:t>
            </a:r>
            <a:r>
              <a:rPr lang="en-US" sz="2400" dirty="0"/>
              <a:t>Bacillus cereus ATCC1 0987, leaving a number of other </a:t>
            </a:r>
            <a:r>
              <a:rPr lang="en-US" sz="2400" dirty="0" err="1"/>
              <a:t>Bacilii</a:t>
            </a:r>
            <a:r>
              <a:rPr lang="en-US" altLang="zh-CN" sz="2400" dirty="0"/>
              <a:t>.</a:t>
            </a:r>
          </a:p>
          <a:p>
            <a:pPr marL="457200" indent="-457200">
              <a:buAutoNum type="alphaLcParenR"/>
            </a:pPr>
            <a:endParaRPr lang="en-US" altLang="zh-CN" sz="2400" dirty="0"/>
          </a:p>
          <a:p>
            <a:pPr marL="457200" indent="-457200">
              <a:buAutoNum type="alphaLcParenR"/>
            </a:pPr>
            <a:r>
              <a:rPr lang="en-US" altLang="zh-CN" sz="2400" dirty="0"/>
              <a:t>A</a:t>
            </a:r>
            <a:r>
              <a:rPr lang="en-US" sz="2400" dirty="0"/>
              <a:t> strain distant from others is missing</a:t>
            </a:r>
            <a:r>
              <a:rPr lang="en-US" altLang="zh-CN" sz="2400" dirty="0"/>
              <a:t>:</a:t>
            </a:r>
            <a:r>
              <a:rPr lang="zh-CN" altLang="en-US" sz="2400" dirty="0"/>
              <a:t> </a:t>
            </a:r>
            <a:r>
              <a:rPr lang="en-US" sz="2400" dirty="0"/>
              <a:t>removed Listeria </a:t>
            </a:r>
            <a:r>
              <a:rPr lang="en-US" sz="2400" dirty="0" err="1"/>
              <a:t>welshimeri</a:t>
            </a:r>
            <a:r>
              <a:rPr lang="en-US" sz="2400" dirty="0"/>
              <a:t> </a:t>
            </a:r>
            <a:r>
              <a:rPr lang="en-US" sz="2400" dirty="0" err="1"/>
              <a:t>serovar</a:t>
            </a:r>
            <a:r>
              <a:rPr lang="en-US" sz="2400" dirty="0"/>
              <a:t> 6b str. SLCC5334, leaving no other Listerias.</a:t>
            </a:r>
          </a:p>
          <a:p>
            <a:endParaRPr lang="en-US" dirty="0"/>
          </a:p>
        </p:txBody>
      </p:sp>
      <p:sp>
        <p:nvSpPr>
          <p:cNvPr id="7" name="日期占位符 6"/>
          <p:cNvSpPr>
            <a:spLocks noGrp="1"/>
          </p:cNvSpPr>
          <p:nvPr>
            <p:ph type="dt" sz="half" idx="10"/>
          </p:nvPr>
        </p:nvSpPr>
        <p:spPr/>
        <p:txBody>
          <a:bodyPr/>
          <a:lstStyle/>
          <a:p>
            <a:fld id="{14D64A54-E346-4871-9661-D9132D66FBA7}" type="datetime1">
              <a:rPr lang="zh-CN" altLang="en-US" smtClean="0"/>
              <a:t>2017/5/16</a:t>
            </a:fld>
            <a:endParaRPr lang="es-ES" altLang="zh-CN"/>
          </a:p>
        </p:txBody>
      </p:sp>
      <p:sp>
        <p:nvSpPr>
          <p:cNvPr id="8" name="灯片编号占位符 7"/>
          <p:cNvSpPr>
            <a:spLocks noGrp="1"/>
          </p:cNvSpPr>
          <p:nvPr>
            <p:ph type="sldNum" sz="quarter" idx="12"/>
          </p:nvPr>
        </p:nvSpPr>
        <p:spPr/>
        <p:txBody>
          <a:bodyPr/>
          <a:lstStyle/>
          <a:p>
            <a:fld id="{17B0D404-C6A6-414D-AF9A-1E460CDE8A09}" type="slidenum">
              <a:rPr lang="es-ES" altLang="zh-CN" smtClean="0"/>
              <a:pPr/>
              <a:t>26</a:t>
            </a:fld>
            <a:endParaRPr lang="es-ES" altLang="zh-CN"/>
          </a:p>
        </p:txBody>
      </p:sp>
      <p:sp>
        <p:nvSpPr>
          <p:cNvPr id="10" name="标题 1"/>
          <p:cNvSpPr txBox="1">
            <a:spLocks/>
          </p:cNvSpPr>
          <p:nvPr/>
        </p:nvSpPr>
        <p:spPr>
          <a:xfrm>
            <a:off x="3995936" y="8973"/>
            <a:ext cx="5148064"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solidFill>
                  <a:schemeClr val="bg1"/>
                </a:solidFill>
              </a:rPr>
              <a:t>2.</a:t>
            </a:r>
            <a:r>
              <a:rPr lang="zh-CN" altLang="en-US" sz="3300" dirty="0">
                <a:solidFill>
                  <a:schemeClr val="bg1"/>
                </a:solidFill>
              </a:rPr>
              <a:t> </a:t>
            </a:r>
            <a:r>
              <a:rPr lang="en-US" altLang="zh-CN" sz="3300" dirty="0">
                <a:solidFill>
                  <a:schemeClr val="bg1"/>
                </a:solidFill>
              </a:rPr>
              <a:t>Performance evaluation</a:t>
            </a:r>
            <a:endParaRPr lang="zh-CN" altLang="en-US" sz="3300" dirty="0">
              <a:solidFill>
                <a:schemeClr val="bg1"/>
              </a:solidFill>
            </a:endParaRPr>
          </a:p>
        </p:txBody>
      </p:sp>
      <p:sp>
        <p:nvSpPr>
          <p:cNvPr id="9" name="矩形 8"/>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11948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p:cNvPicPr>
          <p:nvPr/>
        </p:nvPicPr>
        <p:blipFill>
          <a:blip r:embed="rId3"/>
          <a:stretch>
            <a:fillRect/>
          </a:stretch>
        </p:blipFill>
        <p:spPr>
          <a:xfrm>
            <a:off x="99851" y="2078153"/>
            <a:ext cx="8820472" cy="2658256"/>
          </a:xfrm>
          <a:prstGeom prst="rect">
            <a:avLst/>
          </a:prstGeom>
          <a:effectLst>
            <a:softEdge rad="63500"/>
          </a:effectLst>
        </p:spPr>
      </p:pic>
      <p:sp>
        <p:nvSpPr>
          <p:cNvPr id="7" name="日期占位符 6"/>
          <p:cNvSpPr>
            <a:spLocks noGrp="1"/>
          </p:cNvSpPr>
          <p:nvPr>
            <p:ph type="dt" sz="half" idx="10"/>
          </p:nvPr>
        </p:nvSpPr>
        <p:spPr/>
        <p:txBody>
          <a:bodyPr/>
          <a:lstStyle/>
          <a:p>
            <a:fld id="{D8EE6647-1B6F-408F-91B2-B1D04AC11F58}" type="datetime1">
              <a:rPr lang="zh-CN" altLang="en-US" smtClean="0"/>
              <a:t>2017/5/16</a:t>
            </a:fld>
            <a:endParaRPr lang="es-ES" altLang="zh-CN"/>
          </a:p>
        </p:txBody>
      </p:sp>
      <p:sp>
        <p:nvSpPr>
          <p:cNvPr id="8" name="灯片编号占位符 7"/>
          <p:cNvSpPr>
            <a:spLocks noGrp="1"/>
          </p:cNvSpPr>
          <p:nvPr>
            <p:ph type="sldNum" sz="quarter" idx="12"/>
          </p:nvPr>
        </p:nvSpPr>
        <p:spPr/>
        <p:txBody>
          <a:bodyPr/>
          <a:lstStyle/>
          <a:p>
            <a:fld id="{17B0D404-C6A6-414D-AF9A-1E460CDE8A09}" type="slidenum">
              <a:rPr lang="es-ES" altLang="zh-CN" smtClean="0"/>
              <a:pPr/>
              <a:t>27</a:t>
            </a:fld>
            <a:endParaRPr lang="es-ES" altLang="zh-CN"/>
          </a:p>
        </p:txBody>
      </p:sp>
      <p:sp>
        <p:nvSpPr>
          <p:cNvPr id="10" name="TextBox 4"/>
          <p:cNvSpPr txBox="1"/>
          <p:nvPr/>
        </p:nvSpPr>
        <p:spPr>
          <a:xfrm>
            <a:off x="1115616" y="1342486"/>
            <a:ext cx="7202130" cy="461665"/>
          </a:xfrm>
          <a:prstGeom prst="rect">
            <a:avLst/>
          </a:prstGeom>
          <a:noFill/>
        </p:spPr>
        <p:txBody>
          <a:bodyPr wrap="square" rtlCol="0">
            <a:spAutoFit/>
          </a:bodyPr>
          <a:lstStyle/>
          <a:p>
            <a:r>
              <a:rPr lang="en-US" altLang="zh-CN" sz="2400" dirty="0"/>
              <a:t>Then</a:t>
            </a:r>
            <a:r>
              <a:rPr lang="zh-CN" altLang="en-US" sz="2400" dirty="0"/>
              <a:t> </a:t>
            </a:r>
            <a:r>
              <a:rPr lang="en-US" altLang="zh-CN" sz="2400" dirty="0"/>
              <a:t>the</a:t>
            </a:r>
            <a:r>
              <a:rPr lang="zh-CN" altLang="en-US" sz="2400" dirty="0"/>
              <a:t> </a:t>
            </a:r>
            <a:r>
              <a:rPr lang="en-US" altLang="zh-CN" sz="2400" dirty="0"/>
              <a:t>cases</a:t>
            </a:r>
            <a:r>
              <a:rPr lang="zh-CN" altLang="en-US" sz="2400" dirty="0"/>
              <a:t> </a:t>
            </a:r>
            <a:r>
              <a:rPr lang="en-US" altLang="zh-CN" sz="2400" dirty="0"/>
              <a:t>of</a:t>
            </a:r>
            <a:r>
              <a:rPr lang="zh-CN" altLang="en-US" sz="2400" dirty="0"/>
              <a:t> </a:t>
            </a:r>
            <a:r>
              <a:rPr lang="en-US" altLang="zh-CN" sz="2400" dirty="0">
                <a:solidFill>
                  <a:srgbClr val="FF0000"/>
                </a:solidFill>
              </a:rPr>
              <a:t>missing</a:t>
            </a:r>
            <a:r>
              <a:rPr lang="zh-CN" altLang="en-US" sz="2400" dirty="0">
                <a:solidFill>
                  <a:srgbClr val="FF0000"/>
                </a:solidFill>
              </a:rPr>
              <a:t> </a:t>
            </a:r>
            <a:r>
              <a:rPr lang="en-US" altLang="zh-CN" sz="2400" dirty="0">
                <a:solidFill>
                  <a:srgbClr val="FF0000"/>
                </a:solidFill>
              </a:rPr>
              <a:t>strains</a:t>
            </a:r>
            <a:r>
              <a:rPr lang="zh-CN" altLang="en-US" sz="2400" dirty="0">
                <a:solidFill>
                  <a:srgbClr val="FF0000"/>
                </a:solidFill>
              </a:rPr>
              <a:t> </a:t>
            </a:r>
            <a:r>
              <a:rPr lang="en-US" altLang="zh-CN" sz="2400" dirty="0"/>
              <a:t>are</a:t>
            </a:r>
            <a:r>
              <a:rPr lang="zh-CN" altLang="en-US" sz="2400" dirty="0"/>
              <a:t> </a:t>
            </a:r>
            <a:r>
              <a:rPr lang="en-US" altLang="zh-CN" sz="2400" dirty="0"/>
              <a:t>examined.</a:t>
            </a:r>
            <a:r>
              <a:rPr lang="zh-CN" altLang="en-US" sz="2400" dirty="0"/>
              <a:t> </a:t>
            </a:r>
            <a:endParaRPr lang="en-US" sz="2400" dirty="0"/>
          </a:p>
        </p:txBody>
      </p:sp>
      <p:sp>
        <p:nvSpPr>
          <p:cNvPr id="11" name="标题 1"/>
          <p:cNvSpPr txBox="1">
            <a:spLocks/>
          </p:cNvSpPr>
          <p:nvPr/>
        </p:nvSpPr>
        <p:spPr>
          <a:xfrm>
            <a:off x="3995936" y="8973"/>
            <a:ext cx="5148064"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solidFill>
                  <a:schemeClr val="bg1"/>
                </a:solidFill>
              </a:rPr>
              <a:t>2.</a:t>
            </a:r>
            <a:r>
              <a:rPr lang="zh-CN" altLang="en-US" sz="3300" dirty="0">
                <a:solidFill>
                  <a:schemeClr val="bg1"/>
                </a:solidFill>
              </a:rPr>
              <a:t> </a:t>
            </a:r>
            <a:r>
              <a:rPr lang="en-US" altLang="zh-CN" sz="3300" dirty="0">
                <a:solidFill>
                  <a:schemeClr val="bg1"/>
                </a:solidFill>
              </a:rPr>
              <a:t>Performance evaluation</a:t>
            </a:r>
            <a:endParaRPr lang="zh-CN" altLang="en-US" sz="3300" dirty="0">
              <a:solidFill>
                <a:schemeClr val="bg1"/>
              </a:solidFill>
            </a:endParaRPr>
          </a:p>
        </p:txBody>
      </p:sp>
      <p:pic>
        <p:nvPicPr>
          <p:cNvPr id="9" name="Picture 8"/>
          <p:cNvPicPr>
            <a:picLocks noChangeAspect="1"/>
          </p:cNvPicPr>
          <p:nvPr/>
        </p:nvPicPr>
        <p:blipFill rotWithShape="1">
          <a:blip r:embed="rId4"/>
          <a:srcRect l="152" t="43406" r="-152" b="33914"/>
          <a:stretch/>
        </p:blipFill>
        <p:spPr>
          <a:xfrm>
            <a:off x="333374" y="5237802"/>
            <a:ext cx="8353425" cy="864097"/>
          </a:xfrm>
          <a:prstGeom prst="rect">
            <a:avLst/>
          </a:prstGeom>
          <a:effectLst>
            <a:softEdge rad="12700"/>
          </a:effectLst>
        </p:spPr>
      </p:pic>
      <p:sp>
        <p:nvSpPr>
          <p:cNvPr id="2" name="TextBox 1"/>
          <p:cNvSpPr txBox="1"/>
          <p:nvPr/>
        </p:nvSpPr>
        <p:spPr>
          <a:xfrm>
            <a:off x="113706" y="4802439"/>
            <a:ext cx="2160240" cy="369332"/>
          </a:xfrm>
          <a:prstGeom prst="rect">
            <a:avLst/>
          </a:prstGeom>
          <a:noFill/>
        </p:spPr>
        <p:txBody>
          <a:bodyPr wrap="square" rtlCol="0">
            <a:spAutoFit/>
          </a:bodyPr>
          <a:lstStyle/>
          <a:p>
            <a:r>
              <a:rPr lang="en-US" altLang="zh-CN" dirty="0" smtClean="0"/>
              <a:t>Without</a:t>
            </a:r>
            <a:r>
              <a:rPr lang="zh-CN" altLang="en-US" dirty="0" smtClean="0"/>
              <a:t> </a:t>
            </a:r>
            <a:r>
              <a:rPr lang="en-US" altLang="zh-CN" dirty="0" smtClean="0"/>
              <a:t>removal</a:t>
            </a:r>
            <a:endParaRPr lang="en-US" dirty="0"/>
          </a:p>
        </p:txBody>
      </p:sp>
      <p:sp>
        <p:nvSpPr>
          <p:cNvPr id="12" name="矩形 11"/>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95572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628650" y="1825625"/>
            <a:ext cx="7886700" cy="4351338"/>
          </a:xfrm>
        </p:spPr>
        <p:txBody>
          <a:bodyPr>
            <a:normAutofit/>
          </a:bodyPr>
          <a:lstStyle/>
          <a:p>
            <a:r>
              <a:rPr lang="en-US" altLang="zh-CN" sz="3600" dirty="0"/>
              <a:t>1. Introduction </a:t>
            </a:r>
          </a:p>
          <a:p>
            <a:r>
              <a:rPr lang="en-US" altLang="zh-CN" sz="3600" dirty="0"/>
              <a:t>2. Methods and Results</a:t>
            </a:r>
          </a:p>
          <a:p>
            <a:r>
              <a:rPr lang="en-US" altLang="zh-CN" sz="3600" dirty="0">
                <a:solidFill>
                  <a:srgbClr val="FF0000"/>
                </a:solidFill>
              </a:rPr>
              <a:t>3. Demonstration</a:t>
            </a:r>
          </a:p>
          <a:p>
            <a:r>
              <a:rPr lang="en-US" altLang="zh-CN" sz="3600" dirty="0"/>
              <a:t>4. Conclusion</a:t>
            </a:r>
          </a:p>
          <a:p>
            <a:r>
              <a:rPr lang="en-US" altLang="zh-CN" sz="3600" dirty="0"/>
              <a:t>5. Q&amp;A</a:t>
            </a:r>
          </a:p>
          <a:p>
            <a:endParaRPr lang="zh-CN" altLang="en-US" sz="3600" dirty="0"/>
          </a:p>
        </p:txBody>
      </p:sp>
      <p:sp>
        <p:nvSpPr>
          <p:cNvPr id="7" name="Title 1"/>
          <p:cNvSpPr>
            <a:spLocks noGrp="1"/>
          </p:cNvSpPr>
          <p:nvPr>
            <p:ph type="title"/>
          </p:nvPr>
        </p:nvSpPr>
        <p:spPr>
          <a:xfrm>
            <a:off x="628650" y="692696"/>
            <a:ext cx="7886700" cy="1325563"/>
          </a:xfrm>
        </p:spPr>
        <p:txBody>
          <a:bodyPr/>
          <a:lstStyle/>
          <a:p>
            <a:r>
              <a:rPr lang="en-US" altLang="zh-CN" dirty="0"/>
              <a:t>Outline</a:t>
            </a:r>
            <a:endParaRPr lang="zh-CN" altLang="en-US" dirty="0"/>
          </a:p>
        </p:txBody>
      </p:sp>
      <p:sp>
        <p:nvSpPr>
          <p:cNvPr id="2" name="日期占位符 1"/>
          <p:cNvSpPr>
            <a:spLocks noGrp="1"/>
          </p:cNvSpPr>
          <p:nvPr>
            <p:ph type="dt" sz="half" idx="10"/>
          </p:nvPr>
        </p:nvSpPr>
        <p:spPr/>
        <p:txBody>
          <a:bodyPr/>
          <a:lstStyle/>
          <a:p>
            <a:fld id="{03A67C78-B04B-4FBB-ADB2-E32E95C95929}" type="datetime1">
              <a:rPr lang="zh-CN" altLang="en-US" smtClean="0"/>
              <a:t>2017/5/16</a:t>
            </a:fld>
            <a:endParaRPr lang="es-ES" altLang="zh-CN"/>
          </a:p>
        </p:txBody>
      </p:sp>
      <p:sp>
        <p:nvSpPr>
          <p:cNvPr id="3" name="灯片编号占位符 2"/>
          <p:cNvSpPr>
            <a:spLocks noGrp="1"/>
          </p:cNvSpPr>
          <p:nvPr>
            <p:ph type="sldNum" sz="quarter" idx="12"/>
          </p:nvPr>
        </p:nvSpPr>
        <p:spPr/>
        <p:txBody>
          <a:bodyPr/>
          <a:lstStyle/>
          <a:p>
            <a:fld id="{17B0D404-C6A6-414D-AF9A-1E460CDE8A09}" type="slidenum">
              <a:rPr lang="es-ES" altLang="zh-CN" smtClean="0"/>
              <a:pPr/>
              <a:t>28</a:t>
            </a:fld>
            <a:endParaRPr lang="es-ES" altLang="zh-CN"/>
          </a:p>
        </p:txBody>
      </p:sp>
      <p:sp>
        <p:nvSpPr>
          <p:cNvPr id="8" name="矩形 7"/>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52737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8EE6647-1B6F-408F-91B2-B1D04AC11F58}" type="datetime1">
              <a:rPr lang="zh-CN" altLang="en-US" smtClean="0"/>
              <a:t>2017/5/16</a:t>
            </a:fld>
            <a:endParaRPr lang="es-ES" altLang="zh-CN"/>
          </a:p>
        </p:txBody>
      </p:sp>
      <p:sp>
        <p:nvSpPr>
          <p:cNvPr id="8" name="灯片编号占位符 7"/>
          <p:cNvSpPr>
            <a:spLocks noGrp="1"/>
          </p:cNvSpPr>
          <p:nvPr>
            <p:ph type="sldNum" sz="quarter" idx="12"/>
          </p:nvPr>
        </p:nvSpPr>
        <p:spPr/>
        <p:txBody>
          <a:bodyPr/>
          <a:lstStyle/>
          <a:p>
            <a:fld id="{17B0D404-C6A6-414D-AF9A-1E460CDE8A09}" type="slidenum">
              <a:rPr lang="es-ES" altLang="zh-CN" smtClean="0"/>
              <a:pPr/>
              <a:t>29</a:t>
            </a:fld>
            <a:endParaRPr lang="es-ES" altLang="zh-CN"/>
          </a:p>
        </p:txBody>
      </p:sp>
      <p:sp>
        <p:nvSpPr>
          <p:cNvPr id="9" name="Title 1"/>
          <p:cNvSpPr txBox="1">
            <a:spLocks/>
          </p:cNvSpPr>
          <p:nvPr/>
        </p:nvSpPr>
        <p:spPr bwMode="auto">
          <a:xfrm>
            <a:off x="1257300" y="-208906"/>
            <a:ext cx="7886700"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pPr algn="r"/>
            <a:r>
              <a:rPr lang="en-US" dirty="0">
                <a:solidFill>
                  <a:schemeClr val="bg1"/>
                </a:solidFill>
              </a:rPr>
              <a:t>Flowchart</a:t>
            </a:r>
          </a:p>
        </p:txBody>
      </p:sp>
      <p:sp>
        <p:nvSpPr>
          <p:cNvPr id="11" name="矩形: 圆角 10"/>
          <p:cNvSpPr/>
          <p:nvPr/>
        </p:nvSpPr>
        <p:spPr>
          <a:xfrm>
            <a:off x="3281336" y="1169619"/>
            <a:ext cx="2156892" cy="8447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Simulated metagenomic data</a:t>
            </a:r>
          </a:p>
        </p:txBody>
      </p:sp>
      <p:sp>
        <p:nvSpPr>
          <p:cNvPr id="12" name="矩形: 圆角 11"/>
          <p:cNvSpPr/>
          <p:nvPr/>
        </p:nvSpPr>
        <p:spPr>
          <a:xfrm>
            <a:off x="3387674" y="2541304"/>
            <a:ext cx="194421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Kallisto</a:t>
            </a:r>
            <a:endParaRPr lang="en-US" b="1" dirty="0">
              <a:solidFill>
                <a:schemeClr val="tx1"/>
              </a:solidFill>
            </a:endParaRPr>
          </a:p>
        </p:txBody>
      </p:sp>
      <p:sp>
        <p:nvSpPr>
          <p:cNvPr id="13" name="矩形: 圆角 12"/>
          <p:cNvSpPr/>
          <p:nvPr/>
        </p:nvSpPr>
        <p:spPr>
          <a:xfrm>
            <a:off x="3387674" y="4506091"/>
            <a:ext cx="194421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Comparison script</a:t>
            </a:r>
          </a:p>
        </p:txBody>
      </p:sp>
      <p:cxnSp>
        <p:nvCxnSpPr>
          <p:cNvPr id="21" name="直接箭头连接符 20"/>
          <p:cNvCxnSpPr>
            <a:cxnSpLocks/>
            <a:stCxn id="11" idx="2"/>
            <a:endCxn id="12" idx="0"/>
          </p:cNvCxnSpPr>
          <p:nvPr/>
        </p:nvCxnSpPr>
        <p:spPr>
          <a:xfrm>
            <a:off x="4359782" y="2014383"/>
            <a:ext cx="0" cy="5269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1515466" y="3601935"/>
            <a:ext cx="5688632" cy="540160"/>
          </a:xfrm>
          <a:prstGeom prst="rect">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transcripts/genomes and their relative abundance</a:t>
            </a:r>
          </a:p>
        </p:txBody>
      </p:sp>
      <p:sp>
        <p:nvSpPr>
          <p:cNvPr id="68" name="矩形 67"/>
          <p:cNvSpPr/>
          <p:nvPr/>
        </p:nvSpPr>
        <p:spPr>
          <a:xfrm>
            <a:off x="1515466" y="5517232"/>
            <a:ext cx="5688632" cy="540160"/>
          </a:xfrm>
          <a:prstGeom prst="rect">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Results: sensitivity, precision, etc.</a:t>
            </a:r>
          </a:p>
        </p:txBody>
      </p:sp>
      <p:cxnSp>
        <p:nvCxnSpPr>
          <p:cNvPr id="70" name="直接箭头连接符 69"/>
          <p:cNvCxnSpPr>
            <a:cxnSpLocks/>
            <a:stCxn id="12" idx="2"/>
            <a:endCxn id="67" idx="0"/>
          </p:cNvCxnSpPr>
          <p:nvPr/>
        </p:nvCxnSpPr>
        <p:spPr>
          <a:xfrm>
            <a:off x="4359782" y="3189376"/>
            <a:ext cx="0" cy="4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cxnSpLocks/>
            <a:stCxn id="67" idx="2"/>
            <a:endCxn id="13" idx="0"/>
          </p:cNvCxnSpPr>
          <p:nvPr/>
        </p:nvCxnSpPr>
        <p:spPr>
          <a:xfrm>
            <a:off x="4359782" y="4142095"/>
            <a:ext cx="0" cy="3639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cxnSpLocks/>
            <a:stCxn id="13" idx="2"/>
            <a:endCxn id="68" idx="0"/>
          </p:cNvCxnSpPr>
          <p:nvPr/>
        </p:nvCxnSpPr>
        <p:spPr>
          <a:xfrm>
            <a:off x="4359782" y="5154163"/>
            <a:ext cx="0" cy="3630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455334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628650" y="1825625"/>
            <a:ext cx="7886700" cy="4351338"/>
          </a:xfrm>
        </p:spPr>
        <p:txBody>
          <a:bodyPr>
            <a:normAutofit/>
          </a:bodyPr>
          <a:lstStyle/>
          <a:p>
            <a:r>
              <a:rPr lang="en-US" altLang="zh-CN" sz="3600" dirty="0">
                <a:solidFill>
                  <a:srgbClr val="FF0000"/>
                </a:solidFill>
              </a:rPr>
              <a:t>1. Introduction </a:t>
            </a:r>
          </a:p>
          <a:p>
            <a:r>
              <a:rPr lang="en-US" altLang="zh-CN" sz="3600" dirty="0"/>
              <a:t>2. Methods and results</a:t>
            </a:r>
          </a:p>
          <a:p>
            <a:r>
              <a:rPr lang="en-US" altLang="zh-CN" sz="3600" dirty="0"/>
              <a:t>3. Demonstration</a:t>
            </a:r>
          </a:p>
          <a:p>
            <a:r>
              <a:rPr lang="en-US" altLang="zh-CN" sz="3600" dirty="0"/>
              <a:t>4. Conclusion</a:t>
            </a:r>
          </a:p>
          <a:p>
            <a:r>
              <a:rPr lang="en-US" altLang="zh-CN" sz="3600" dirty="0"/>
              <a:t>5. Q&amp;A</a:t>
            </a:r>
          </a:p>
          <a:p>
            <a:endParaRPr lang="zh-CN" altLang="en-US" sz="3600" dirty="0"/>
          </a:p>
        </p:txBody>
      </p:sp>
      <p:sp>
        <p:nvSpPr>
          <p:cNvPr id="7" name="Title 1"/>
          <p:cNvSpPr>
            <a:spLocks noGrp="1"/>
          </p:cNvSpPr>
          <p:nvPr>
            <p:ph type="title"/>
          </p:nvPr>
        </p:nvSpPr>
        <p:spPr>
          <a:xfrm>
            <a:off x="628650" y="692696"/>
            <a:ext cx="7886700" cy="1325563"/>
          </a:xfrm>
        </p:spPr>
        <p:txBody>
          <a:bodyPr/>
          <a:lstStyle/>
          <a:p>
            <a:r>
              <a:rPr lang="en-US" altLang="zh-CN" dirty="0"/>
              <a:t>Outline</a:t>
            </a:r>
            <a:endParaRPr lang="zh-CN" altLang="en-US" dirty="0"/>
          </a:p>
        </p:txBody>
      </p:sp>
      <p:sp>
        <p:nvSpPr>
          <p:cNvPr id="2" name="日期占位符 1"/>
          <p:cNvSpPr>
            <a:spLocks noGrp="1"/>
          </p:cNvSpPr>
          <p:nvPr>
            <p:ph type="dt" sz="half" idx="10"/>
          </p:nvPr>
        </p:nvSpPr>
        <p:spPr/>
        <p:txBody>
          <a:bodyPr/>
          <a:lstStyle/>
          <a:p>
            <a:fld id="{03A67C78-B04B-4FBB-ADB2-E32E95C95929}" type="datetime1">
              <a:rPr lang="zh-CN" altLang="en-US" smtClean="0"/>
              <a:t>2017/5/16</a:t>
            </a:fld>
            <a:endParaRPr lang="es-ES" altLang="zh-CN"/>
          </a:p>
        </p:txBody>
      </p:sp>
      <p:sp>
        <p:nvSpPr>
          <p:cNvPr id="3" name="灯片编号占位符 2"/>
          <p:cNvSpPr>
            <a:spLocks noGrp="1"/>
          </p:cNvSpPr>
          <p:nvPr>
            <p:ph type="sldNum" sz="quarter" idx="12"/>
          </p:nvPr>
        </p:nvSpPr>
        <p:spPr/>
        <p:txBody>
          <a:bodyPr/>
          <a:lstStyle/>
          <a:p>
            <a:fld id="{17B0D404-C6A6-414D-AF9A-1E460CDE8A09}" type="slidenum">
              <a:rPr lang="es-ES" altLang="zh-CN" smtClean="0"/>
              <a:pPr/>
              <a:t>3</a:t>
            </a:fld>
            <a:endParaRPr lang="es-ES" altLang="zh-CN"/>
          </a:p>
        </p:txBody>
      </p:sp>
      <p:sp>
        <p:nvSpPr>
          <p:cNvPr id="8" name="矩形 7"/>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634489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8EE6647-1B6F-408F-91B2-B1D04AC11F58}" type="datetime1">
              <a:rPr lang="zh-CN" altLang="en-US" smtClean="0"/>
              <a:t>2017/5/16</a:t>
            </a:fld>
            <a:endParaRPr lang="es-ES" altLang="zh-CN"/>
          </a:p>
        </p:txBody>
      </p:sp>
      <p:sp>
        <p:nvSpPr>
          <p:cNvPr id="8" name="灯片编号占位符 7"/>
          <p:cNvSpPr>
            <a:spLocks noGrp="1"/>
          </p:cNvSpPr>
          <p:nvPr>
            <p:ph type="sldNum" sz="quarter" idx="12"/>
          </p:nvPr>
        </p:nvSpPr>
        <p:spPr/>
        <p:txBody>
          <a:bodyPr/>
          <a:lstStyle/>
          <a:p>
            <a:fld id="{17B0D404-C6A6-414D-AF9A-1E460CDE8A09}" type="slidenum">
              <a:rPr lang="es-ES" altLang="zh-CN" smtClean="0"/>
              <a:pPr/>
              <a:t>30</a:t>
            </a:fld>
            <a:endParaRPr lang="es-ES" altLang="zh-CN"/>
          </a:p>
        </p:txBody>
      </p:sp>
      <p:sp>
        <p:nvSpPr>
          <p:cNvPr id="9" name="Title 1"/>
          <p:cNvSpPr txBox="1">
            <a:spLocks/>
          </p:cNvSpPr>
          <p:nvPr/>
        </p:nvSpPr>
        <p:spPr bwMode="auto">
          <a:xfrm>
            <a:off x="1257300" y="-208906"/>
            <a:ext cx="7886700"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pPr algn="r"/>
            <a:r>
              <a:rPr lang="en-US" dirty="0">
                <a:solidFill>
                  <a:schemeClr val="bg1"/>
                </a:solidFill>
              </a:rPr>
              <a:t>Data simulator</a:t>
            </a:r>
          </a:p>
        </p:txBody>
      </p:sp>
      <p:sp>
        <p:nvSpPr>
          <p:cNvPr id="2" name="矩形 1"/>
          <p:cNvSpPr/>
          <p:nvPr/>
        </p:nvSpPr>
        <p:spPr>
          <a:xfrm>
            <a:off x="179512" y="1568532"/>
            <a:ext cx="4067944" cy="3046988"/>
          </a:xfrm>
          <a:prstGeom prst="rect">
            <a:avLst/>
          </a:prstGeom>
        </p:spPr>
        <p:txBody>
          <a:bodyPr wrap="square">
            <a:spAutoFit/>
          </a:bodyPr>
          <a:lstStyle/>
          <a:p>
            <a:r>
              <a:rPr lang="en-US" sz="2400" b="1" dirty="0" err="1"/>
              <a:t>iMESS_Illumina</a:t>
            </a:r>
            <a:endParaRPr lang="en-US" sz="2400" b="1" dirty="0"/>
          </a:p>
          <a:p>
            <a:r>
              <a:rPr lang="en-US" altLang="zh-CN" sz="2400" dirty="0">
                <a:hlinkClick r:id="rId3"/>
              </a:rPr>
              <a:t>https://sourceforge.net/projects/cmessi/</a:t>
            </a:r>
            <a:endParaRPr lang="en-US" altLang="zh-CN" sz="2400" dirty="0"/>
          </a:p>
          <a:p>
            <a:r>
              <a:rPr lang="en-US" sz="2400" dirty="0"/>
              <a:t>Used to generate Illumina100 dataset </a:t>
            </a:r>
            <a:endParaRPr lang="en-US" sz="2400" dirty="0" smtClean="0"/>
          </a:p>
          <a:p>
            <a:r>
              <a:rPr lang="en-US" sz="2400" dirty="0">
                <a:hlinkClick r:id="rId4"/>
              </a:rPr>
              <a:t>http://www.bork.embl.de/~mende/simulated_data/</a:t>
            </a:r>
            <a:endParaRPr lang="en-US" sz="2400" dirty="0"/>
          </a:p>
          <a:p>
            <a:endParaRPr lang="en-US" sz="2400" dirty="0"/>
          </a:p>
        </p:txBody>
      </p:sp>
      <p:sp>
        <p:nvSpPr>
          <p:cNvPr id="3" name="矩形 2"/>
          <p:cNvSpPr/>
          <p:nvPr/>
        </p:nvSpPr>
        <p:spPr>
          <a:xfrm>
            <a:off x="516804" y="5793350"/>
            <a:ext cx="8172400" cy="461665"/>
          </a:xfrm>
          <a:prstGeom prst="rect">
            <a:avLst/>
          </a:prstGeom>
        </p:spPr>
        <p:txBody>
          <a:bodyPr wrap="square">
            <a:spAutoFit/>
          </a:bodyPr>
          <a:lstStyle/>
          <a:p>
            <a:r>
              <a:rPr lang="en-US" sz="1200" dirty="0">
                <a:solidFill>
                  <a:srgbClr val="222222"/>
                </a:solidFill>
              </a:rPr>
              <a:t>Mende D R, Waller A S, </a:t>
            </a:r>
            <a:r>
              <a:rPr lang="en-US" sz="1200" dirty="0" err="1">
                <a:solidFill>
                  <a:srgbClr val="222222"/>
                </a:solidFill>
              </a:rPr>
              <a:t>Sunagawa</a:t>
            </a:r>
            <a:r>
              <a:rPr lang="en-US" sz="1200" dirty="0">
                <a:solidFill>
                  <a:srgbClr val="222222"/>
                </a:solidFill>
              </a:rPr>
              <a:t> S, et al. Assessment of metagenomic assembly using simulated next generation sequencing data[J]. </a:t>
            </a:r>
            <a:r>
              <a:rPr lang="en-US" sz="1200" dirty="0" err="1">
                <a:solidFill>
                  <a:srgbClr val="222222"/>
                </a:solidFill>
              </a:rPr>
              <a:t>PloS</a:t>
            </a:r>
            <a:r>
              <a:rPr lang="en-US" sz="1200" dirty="0">
                <a:solidFill>
                  <a:srgbClr val="222222"/>
                </a:solidFill>
              </a:rPr>
              <a:t> one, 2012, 7(2): e31386.</a:t>
            </a:r>
            <a:endParaRPr lang="en-US" sz="1200" dirty="0"/>
          </a:p>
        </p:txBody>
      </p:sp>
      <p:pic>
        <p:nvPicPr>
          <p:cNvPr id="4" name="图片 3"/>
          <p:cNvPicPr>
            <a:picLocks noChangeAspect="1"/>
          </p:cNvPicPr>
          <p:nvPr/>
        </p:nvPicPr>
        <p:blipFill>
          <a:blip r:embed="rId5"/>
          <a:stretch>
            <a:fillRect/>
          </a:stretch>
        </p:blipFill>
        <p:spPr>
          <a:xfrm>
            <a:off x="4697095" y="1196752"/>
            <a:ext cx="3989705" cy="4455089"/>
          </a:xfrm>
          <a:prstGeom prst="rect">
            <a:avLst/>
          </a:prstGeom>
        </p:spPr>
      </p:pic>
      <p:sp>
        <p:nvSpPr>
          <p:cNvPr id="10" name="矩形 9"/>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38996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8EE6647-1B6F-408F-91B2-B1D04AC11F58}" type="datetime1">
              <a:rPr lang="zh-CN" altLang="en-US" smtClean="0"/>
              <a:t>2017/5/16</a:t>
            </a:fld>
            <a:endParaRPr lang="es-ES" altLang="zh-CN"/>
          </a:p>
        </p:txBody>
      </p:sp>
      <p:sp>
        <p:nvSpPr>
          <p:cNvPr id="8" name="灯片编号占位符 7"/>
          <p:cNvSpPr>
            <a:spLocks noGrp="1"/>
          </p:cNvSpPr>
          <p:nvPr>
            <p:ph type="sldNum" sz="quarter" idx="12"/>
          </p:nvPr>
        </p:nvSpPr>
        <p:spPr/>
        <p:txBody>
          <a:bodyPr/>
          <a:lstStyle/>
          <a:p>
            <a:fld id="{17B0D404-C6A6-414D-AF9A-1E460CDE8A09}" type="slidenum">
              <a:rPr lang="es-ES" altLang="zh-CN" smtClean="0"/>
              <a:pPr/>
              <a:t>31</a:t>
            </a:fld>
            <a:endParaRPr lang="es-ES" altLang="zh-CN"/>
          </a:p>
        </p:txBody>
      </p:sp>
      <p:sp>
        <p:nvSpPr>
          <p:cNvPr id="9" name="Title 1"/>
          <p:cNvSpPr txBox="1">
            <a:spLocks/>
          </p:cNvSpPr>
          <p:nvPr/>
        </p:nvSpPr>
        <p:spPr bwMode="auto">
          <a:xfrm>
            <a:off x="1257300" y="-208906"/>
            <a:ext cx="7886700"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pPr algn="r"/>
            <a:r>
              <a:rPr lang="en-US" dirty="0">
                <a:solidFill>
                  <a:schemeClr val="bg1"/>
                </a:solidFill>
              </a:rPr>
              <a:t>Data simulator</a:t>
            </a:r>
          </a:p>
        </p:txBody>
      </p:sp>
      <p:sp>
        <p:nvSpPr>
          <p:cNvPr id="2" name="矩形 1"/>
          <p:cNvSpPr/>
          <p:nvPr/>
        </p:nvSpPr>
        <p:spPr>
          <a:xfrm>
            <a:off x="1524000" y="1586560"/>
            <a:ext cx="6408712" cy="3046988"/>
          </a:xfrm>
          <a:prstGeom prst="rect">
            <a:avLst/>
          </a:prstGeom>
        </p:spPr>
        <p:txBody>
          <a:bodyPr wrap="square">
            <a:spAutoFit/>
          </a:bodyPr>
          <a:lstStyle/>
          <a:p>
            <a:r>
              <a:rPr lang="en-US" altLang="zh-CN" sz="2400" dirty="0" smtClean="0"/>
              <a:t>Available</a:t>
            </a:r>
            <a:r>
              <a:rPr lang="zh-CN" altLang="en-US" sz="2400" dirty="0" smtClean="0"/>
              <a:t> </a:t>
            </a:r>
            <a:r>
              <a:rPr lang="en-US" altLang="zh-CN" sz="2400" dirty="0"/>
              <a:t>online</a:t>
            </a:r>
            <a:endParaRPr lang="en-US" altLang="zh-CN" sz="2400" b="1" dirty="0"/>
          </a:p>
          <a:p>
            <a:endParaRPr lang="en-US" altLang="zh-CN" sz="2400" b="1" dirty="0" smtClean="0"/>
          </a:p>
          <a:p>
            <a:r>
              <a:rPr lang="en-US" altLang="zh-CN" sz="2400" b="1" dirty="0" err="1" smtClean="0"/>
              <a:t>Kallisto</a:t>
            </a:r>
            <a:r>
              <a:rPr lang="zh-CN" altLang="en-US" sz="2400" b="1" dirty="0" smtClean="0"/>
              <a:t> </a:t>
            </a:r>
            <a:endParaRPr lang="en-US" altLang="zh-CN" sz="2400" b="1" dirty="0" smtClean="0"/>
          </a:p>
          <a:p>
            <a:r>
              <a:rPr lang="en-US" altLang="zh-CN" sz="2400" dirty="0">
                <a:hlinkClick r:id="rId3"/>
              </a:rPr>
              <a:t>https://pachterlab.github.io/kallisto</a:t>
            </a:r>
            <a:r>
              <a:rPr lang="en-US" altLang="zh-CN" sz="2400" dirty="0">
                <a:hlinkClick r:id="rId3"/>
              </a:rPr>
              <a:t>/</a:t>
            </a:r>
            <a:endParaRPr lang="en-US" altLang="zh-CN" sz="2400" dirty="0"/>
          </a:p>
          <a:p>
            <a:endParaRPr lang="en-US" altLang="zh-CN" sz="2400" b="1" dirty="0"/>
          </a:p>
          <a:p>
            <a:r>
              <a:rPr lang="en-US" altLang="zh-CN" sz="2400" b="1" dirty="0" smtClean="0"/>
              <a:t>Comparison</a:t>
            </a:r>
            <a:r>
              <a:rPr lang="zh-CN" altLang="en-US" sz="2400" b="1" dirty="0" smtClean="0"/>
              <a:t> </a:t>
            </a:r>
            <a:r>
              <a:rPr lang="en-US" altLang="zh-CN" sz="2400" b="1" dirty="0" smtClean="0"/>
              <a:t>script</a:t>
            </a:r>
          </a:p>
          <a:p>
            <a:r>
              <a:rPr lang="en-US" sz="2400" dirty="0" smtClean="0">
                <a:hlinkClick r:id="rId4"/>
              </a:rPr>
              <a:t>https</a:t>
            </a:r>
            <a:r>
              <a:rPr lang="en-US" sz="2400" dirty="0">
                <a:hlinkClick r:id="rId4"/>
              </a:rPr>
              <a:t>://</a:t>
            </a:r>
            <a:r>
              <a:rPr lang="en-US" sz="2400" dirty="0" smtClean="0">
                <a:hlinkClick r:id="rId4"/>
              </a:rPr>
              <a:t>github.com/pachterlab/metakallisto</a:t>
            </a:r>
            <a:endParaRPr lang="en-US" sz="2400" dirty="0" smtClean="0"/>
          </a:p>
          <a:p>
            <a:endParaRPr lang="en-US" sz="2400" dirty="0"/>
          </a:p>
        </p:txBody>
      </p:sp>
      <p:sp>
        <p:nvSpPr>
          <p:cNvPr id="3" name="矩形 2"/>
          <p:cNvSpPr/>
          <p:nvPr/>
        </p:nvSpPr>
        <p:spPr>
          <a:xfrm>
            <a:off x="516804" y="5793350"/>
            <a:ext cx="8172400" cy="461665"/>
          </a:xfrm>
          <a:prstGeom prst="rect">
            <a:avLst/>
          </a:prstGeom>
        </p:spPr>
        <p:txBody>
          <a:bodyPr wrap="square">
            <a:spAutoFit/>
          </a:bodyPr>
          <a:lstStyle/>
          <a:p>
            <a:r>
              <a:rPr lang="en-US" sz="1200" dirty="0">
                <a:solidFill>
                  <a:srgbClr val="222222"/>
                </a:solidFill>
              </a:rPr>
              <a:t>Mende D R, Waller A S, </a:t>
            </a:r>
            <a:r>
              <a:rPr lang="en-US" sz="1200" dirty="0" err="1">
                <a:solidFill>
                  <a:srgbClr val="222222"/>
                </a:solidFill>
              </a:rPr>
              <a:t>Sunagawa</a:t>
            </a:r>
            <a:r>
              <a:rPr lang="en-US" sz="1200" dirty="0">
                <a:solidFill>
                  <a:srgbClr val="222222"/>
                </a:solidFill>
              </a:rPr>
              <a:t> S, et al. Assessment of metagenomic assembly using simulated next generation sequencing data[J]. </a:t>
            </a:r>
            <a:r>
              <a:rPr lang="en-US" sz="1200" dirty="0" err="1">
                <a:solidFill>
                  <a:srgbClr val="222222"/>
                </a:solidFill>
              </a:rPr>
              <a:t>PloS</a:t>
            </a:r>
            <a:r>
              <a:rPr lang="en-US" sz="1200" dirty="0">
                <a:solidFill>
                  <a:srgbClr val="222222"/>
                </a:solidFill>
              </a:rPr>
              <a:t> one, 2012, 7(2): e31386.</a:t>
            </a:r>
            <a:endParaRPr lang="en-US" sz="1200" dirty="0"/>
          </a:p>
        </p:txBody>
      </p:sp>
      <p:sp>
        <p:nvSpPr>
          <p:cNvPr id="10" name="矩形 9"/>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780906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8EE6647-1B6F-408F-91B2-B1D04AC11F58}" type="datetime1">
              <a:rPr lang="zh-CN" altLang="en-US" smtClean="0"/>
              <a:t>2017/5/16</a:t>
            </a:fld>
            <a:endParaRPr lang="es-ES" altLang="zh-CN"/>
          </a:p>
        </p:txBody>
      </p:sp>
      <p:sp>
        <p:nvSpPr>
          <p:cNvPr id="8" name="灯片编号占位符 7"/>
          <p:cNvSpPr>
            <a:spLocks noGrp="1"/>
          </p:cNvSpPr>
          <p:nvPr>
            <p:ph type="sldNum" sz="quarter" idx="12"/>
          </p:nvPr>
        </p:nvSpPr>
        <p:spPr/>
        <p:txBody>
          <a:bodyPr/>
          <a:lstStyle/>
          <a:p>
            <a:fld id="{17B0D404-C6A6-414D-AF9A-1E460CDE8A09}" type="slidenum">
              <a:rPr lang="es-ES" altLang="zh-CN" smtClean="0"/>
              <a:pPr/>
              <a:t>32</a:t>
            </a:fld>
            <a:endParaRPr lang="es-ES" altLang="zh-CN"/>
          </a:p>
        </p:txBody>
      </p:sp>
      <p:sp>
        <p:nvSpPr>
          <p:cNvPr id="9" name="Title 1"/>
          <p:cNvSpPr txBox="1">
            <a:spLocks/>
          </p:cNvSpPr>
          <p:nvPr/>
        </p:nvSpPr>
        <p:spPr bwMode="auto">
          <a:xfrm>
            <a:off x="1257300" y="-208906"/>
            <a:ext cx="7886700"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pPr algn="r"/>
            <a:r>
              <a:rPr lang="en-US" dirty="0">
                <a:solidFill>
                  <a:schemeClr val="bg1"/>
                </a:solidFill>
              </a:rPr>
              <a:t>Data simulator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0604" y="1196752"/>
            <a:ext cx="5727700" cy="4826000"/>
          </a:xfrm>
          <a:prstGeom prst="rect">
            <a:avLst/>
          </a:prstGeom>
        </p:spPr>
      </p:pic>
      <p:sp>
        <p:nvSpPr>
          <p:cNvPr id="10" name="Rectangle 9"/>
          <p:cNvSpPr/>
          <p:nvPr/>
        </p:nvSpPr>
        <p:spPr>
          <a:xfrm>
            <a:off x="2068241" y="1558256"/>
            <a:ext cx="5127672" cy="5726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0303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628650" y="1825625"/>
            <a:ext cx="7886700" cy="4351338"/>
          </a:xfrm>
        </p:spPr>
        <p:txBody>
          <a:bodyPr>
            <a:normAutofit/>
          </a:bodyPr>
          <a:lstStyle/>
          <a:p>
            <a:r>
              <a:rPr lang="en-US" altLang="zh-CN" sz="3600" dirty="0"/>
              <a:t>1. Introduction </a:t>
            </a:r>
          </a:p>
          <a:p>
            <a:r>
              <a:rPr lang="en-US" altLang="zh-CN" sz="3600" dirty="0"/>
              <a:t>2. Methods and Results</a:t>
            </a:r>
          </a:p>
          <a:p>
            <a:r>
              <a:rPr lang="en-US" altLang="zh-CN" sz="3600" dirty="0"/>
              <a:t>3. Demonstration</a:t>
            </a:r>
          </a:p>
          <a:p>
            <a:r>
              <a:rPr lang="en-US" altLang="zh-CN" sz="3600" dirty="0">
                <a:solidFill>
                  <a:srgbClr val="FF0000"/>
                </a:solidFill>
              </a:rPr>
              <a:t>4. Conclusion</a:t>
            </a:r>
          </a:p>
          <a:p>
            <a:r>
              <a:rPr lang="en-US" altLang="zh-CN" sz="3600" dirty="0"/>
              <a:t>5. Q&amp;A</a:t>
            </a:r>
          </a:p>
          <a:p>
            <a:endParaRPr lang="zh-CN" altLang="en-US" sz="3600" dirty="0"/>
          </a:p>
        </p:txBody>
      </p:sp>
      <p:sp>
        <p:nvSpPr>
          <p:cNvPr id="7" name="Title 1"/>
          <p:cNvSpPr>
            <a:spLocks noGrp="1"/>
          </p:cNvSpPr>
          <p:nvPr>
            <p:ph type="title"/>
          </p:nvPr>
        </p:nvSpPr>
        <p:spPr>
          <a:xfrm>
            <a:off x="628650" y="692696"/>
            <a:ext cx="7886700" cy="1325563"/>
          </a:xfrm>
        </p:spPr>
        <p:txBody>
          <a:bodyPr/>
          <a:lstStyle/>
          <a:p>
            <a:r>
              <a:rPr lang="en-US" altLang="zh-CN" dirty="0"/>
              <a:t>Outline</a:t>
            </a:r>
            <a:endParaRPr lang="zh-CN" altLang="en-US" dirty="0"/>
          </a:p>
        </p:txBody>
      </p:sp>
      <p:sp>
        <p:nvSpPr>
          <p:cNvPr id="2" name="日期占位符 1"/>
          <p:cNvSpPr>
            <a:spLocks noGrp="1"/>
          </p:cNvSpPr>
          <p:nvPr>
            <p:ph type="dt" sz="half" idx="10"/>
          </p:nvPr>
        </p:nvSpPr>
        <p:spPr/>
        <p:txBody>
          <a:bodyPr/>
          <a:lstStyle/>
          <a:p>
            <a:fld id="{03A67C78-B04B-4FBB-ADB2-E32E95C95929}" type="datetime1">
              <a:rPr lang="zh-CN" altLang="en-US" smtClean="0"/>
              <a:t>2017/5/16</a:t>
            </a:fld>
            <a:endParaRPr lang="es-ES" altLang="zh-CN"/>
          </a:p>
        </p:txBody>
      </p:sp>
      <p:sp>
        <p:nvSpPr>
          <p:cNvPr id="3" name="灯片编号占位符 2"/>
          <p:cNvSpPr>
            <a:spLocks noGrp="1"/>
          </p:cNvSpPr>
          <p:nvPr>
            <p:ph type="sldNum" sz="quarter" idx="12"/>
          </p:nvPr>
        </p:nvSpPr>
        <p:spPr/>
        <p:txBody>
          <a:bodyPr/>
          <a:lstStyle/>
          <a:p>
            <a:fld id="{17B0D404-C6A6-414D-AF9A-1E460CDE8A09}" type="slidenum">
              <a:rPr lang="es-ES" altLang="zh-CN" smtClean="0"/>
              <a:pPr/>
              <a:t>33</a:t>
            </a:fld>
            <a:endParaRPr lang="es-ES" altLang="zh-CN"/>
          </a:p>
        </p:txBody>
      </p:sp>
      <p:sp>
        <p:nvSpPr>
          <p:cNvPr id="8" name="矩形 7"/>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30488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83568" y="1268760"/>
            <a:ext cx="7886700" cy="4351338"/>
          </a:xfrm>
        </p:spPr>
        <p:txBody>
          <a:bodyPr/>
          <a:lstStyle/>
          <a:p>
            <a:r>
              <a:rPr lang="en-US" dirty="0"/>
              <a:t>RNA-</a:t>
            </a:r>
            <a:r>
              <a:rPr lang="en-US" dirty="0" err="1"/>
              <a:t>Seq</a:t>
            </a:r>
            <a:r>
              <a:rPr lang="en-US" dirty="0"/>
              <a:t> methods for quantiﬁcation are also applicable in the metagenomics setting.</a:t>
            </a:r>
          </a:p>
          <a:p>
            <a:r>
              <a:rPr lang="en-US" dirty="0"/>
              <a:t>It is possible to accurately and rapidly quantify the abundance of individual strains.</a:t>
            </a:r>
          </a:p>
          <a:p>
            <a:r>
              <a:rPr lang="en-US" dirty="0">
                <a:solidFill>
                  <a:srgbClr val="FF0000"/>
                </a:solidFill>
              </a:rPr>
              <a:t> The door is now open to metagenome analyses at the highest possible resolution. </a:t>
            </a:r>
          </a:p>
        </p:txBody>
      </p:sp>
      <p:sp>
        <p:nvSpPr>
          <p:cNvPr id="6" name="日期占位符 5"/>
          <p:cNvSpPr>
            <a:spLocks noGrp="1"/>
          </p:cNvSpPr>
          <p:nvPr>
            <p:ph type="dt" sz="half" idx="10"/>
          </p:nvPr>
        </p:nvSpPr>
        <p:spPr/>
        <p:txBody>
          <a:bodyPr/>
          <a:lstStyle/>
          <a:p>
            <a:fld id="{8F5203C5-0341-4CAF-9DA9-38ED0FF6CF0D}" type="datetime1">
              <a:rPr lang="zh-CN" altLang="en-US" smtClean="0"/>
              <a:t>2017/5/16</a:t>
            </a:fld>
            <a:endParaRPr lang="es-ES" altLang="zh-CN"/>
          </a:p>
        </p:txBody>
      </p:sp>
      <p:sp>
        <p:nvSpPr>
          <p:cNvPr id="7" name="灯片编号占位符 6"/>
          <p:cNvSpPr>
            <a:spLocks noGrp="1"/>
          </p:cNvSpPr>
          <p:nvPr>
            <p:ph type="sldNum" sz="quarter" idx="12"/>
          </p:nvPr>
        </p:nvSpPr>
        <p:spPr/>
        <p:txBody>
          <a:bodyPr/>
          <a:lstStyle/>
          <a:p>
            <a:fld id="{17B0D404-C6A6-414D-AF9A-1E460CDE8A09}" type="slidenum">
              <a:rPr lang="es-ES" altLang="zh-CN" smtClean="0"/>
              <a:pPr/>
              <a:t>34</a:t>
            </a:fld>
            <a:endParaRPr lang="es-ES" altLang="zh-CN"/>
          </a:p>
        </p:txBody>
      </p:sp>
      <p:sp>
        <p:nvSpPr>
          <p:cNvPr id="8" name="Title 1"/>
          <p:cNvSpPr txBox="1">
            <a:spLocks/>
          </p:cNvSpPr>
          <p:nvPr/>
        </p:nvSpPr>
        <p:spPr bwMode="auto">
          <a:xfrm>
            <a:off x="1257300" y="-208906"/>
            <a:ext cx="7886700"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pPr algn="r"/>
            <a:r>
              <a:rPr lang="en-US" altLang="zh-CN" dirty="0" smtClean="0">
                <a:solidFill>
                  <a:schemeClr val="bg1"/>
                </a:solidFill>
              </a:rPr>
              <a:t>Conclusion</a:t>
            </a:r>
            <a:endParaRPr lang="en-US" dirty="0">
              <a:solidFill>
                <a:schemeClr val="bg1"/>
              </a:solidFill>
            </a:endParaRPr>
          </a:p>
        </p:txBody>
      </p:sp>
      <p:sp>
        <p:nvSpPr>
          <p:cNvPr id="9" name="矩形 8"/>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98321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28650" y="2081187"/>
            <a:ext cx="7886700" cy="4351338"/>
          </a:xfrm>
        </p:spPr>
        <p:txBody>
          <a:bodyPr/>
          <a:lstStyle/>
          <a:p>
            <a:r>
              <a:rPr lang="en-US" altLang="zh-CN" dirty="0"/>
              <a:t>T</a:t>
            </a:r>
            <a:r>
              <a:rPr lang="en-US" dirty="0"/>
              <a:t>he lack of attention paid to low taxonomic level analysis.</a:t>
            </a:r>
          </a:p>
          <a:p>
            <a:r>
              <a:rPr lang="en-US" dirty="0"/>
              <a:t>Spur others to standardize and organize naming conventions.</a:t>
            </a:r>
          </a:p>
        </p:txBody>
      </p:sp>
      <p:sp>
        <p:nvSpPr>
          <p:cNvPr id="6" name="日期占位符 5"/>
          <p:cNvSpPr>
            <a:spLocks noGrp="1"/>
          </p:cNvSpPr>
          <p:nvPr>
            <p:ph type="dt" sz="half" idx="10"/>
          </p:nvPr>
        </p:nvSpPr>
        <p:spPr/>
        <p:txBody>
          <a:bodyPr/>
          <a:lstStyle/>
          <a:p>
            <a:fld id="{C7909BAD-A484-45BC-821C-6028CC8736CC}" type="datetime1">
              <a:rPr lang="zh-CN" altLang="en-US" smtClean="0"/>
              <a:t>2017/5/16</a:t>
            </a:fld>
            <a:endParaRPr lang="es-ES" altLang="zh-CN"/>
          </a:p>
        </p:txBody>
      </p:sp>
      <p:sp>
        <p:nvSpPr>
          <p:cNvPr id="7" name="灯片编号占位符 6"/>
          <p:cNvSpPr>
            <a:spLocks noGrp="1"/>
          </p:cNvSpPr>
          <p:nvPr>
            <p:ph type="sldNum" sz="quarter" idx="12"/>
          </p:nvPr>
        </p:nvSpPr>
        <p:spPr/>
        <p:txBody>
          <a:bodyPr/>
          <a:lstStyle/>
          <a:p>
            <a:fld id="{17B0D404-C6A6-414D-AF9A-1E460CDE8A09}" type="slidenum">
              <a:rPr lang="es-ES" altLang="zh-CN" smtClean="0"/>
              <a:pPr/>
              <a:t>35</a:t>
            </a:fld>
            <a:endParaRPr lang="es-ES" altLang="zh-CN"/>
          </a:p>
        </p:txBody>
      </p:sp>
      <p:sp>
        <p:nvSpPr>
          <p:cNvPr id="8" name="矩形 7"/>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80091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628650" y="1825625"/>
            <a:ext cx="7886700" cy="4351338"/>
          </a:xfrm>
        </p:spPr>
        <p:txBody>
          <a:bodyPr>
            <a:normAutofit/>
          </a:bodyPr>
          <a:lstStyle/>
          <a:p>
            <a:r>
              <a:rPr lang="en-US" altLang="zh-CN" sz="3600" dirty="0"/>
              <a:t>1. Introduction </a:t>
            </a:r>
          </a:p>
          <a:p>
            <a:r>
              <a:rPr lang="en-US" altLang="zh-CN" sz="3600" dirty="0"/>
              <a:t>2. Methods and Results</a:t>
            </a:r>
          </a:p>
          <a:p>
            <a:r>
              <a:rPr lang="en-US" altLang="zh-CN" sz="3600" dirty="0"/>
              <a:t>3. Demonstration</a:t>
            </a:r>
          </a:p>
          <a:p>
            <a:r>
              <a:rPr lang="en-US" altLang="zh-CN" sz="3600" dirty="0"/>
              <a:t>4. Conclusion</a:t>
            </a:r>
          </a:p>
          <a:p>
            <a:r>
              <a:rPr lang="en-US" altLang="zh-CN" sz="3600" dirty="0">
                <a:solidFill>
                  <a:srgbClr val="FF0000"/>
                </a:solidFill>
              </a:rPr>
              <a:t>5. Q&amp;A</a:t>
            </a:r>
          </a:p>
          <a:p>
            <a:endParaRPr lang="zh-CN" altLang="en-US" sz="3600" dirty="0"/>
          </a:p>
        </p:txBody>
      </p:sp>
      <p:sp>
        <p:nvSpPr>
          <p:cNvPr id="7" name="Title 1"/>
          <p:cNvSpPr>
            <a:spLocks noGrp="1"/>
          </p:cNvSpPr>
          <p:nvPr>
            <p:ph type="title"/>
          </p:nvPr>
        </p:nvSpPr>
        <p:spPr>
          <a:xfrm>
            <a:off x="628650" y="692696"/>
            <a:ext cx="7886700" cy="1325563"/>
          </a:xfrm>
        </p:spPr>
        <p:txBody>
          <a:bodyPr/>
          <a:lstStyle/>
          <a:p>
            <a:r>
              <a:rPr lang="en-US" altLang="zh-CN" dirty="0"/>
              <a:t>Outline</a:t>
            </a:r>
            <a:endParaRPr lang="zh-CN" altLang="en-US" dirty="0"/>
          </a:p>
        </p:txBody>
      </p:sp>
      <p:sp>
        <p:nvSpPr>
          <p:cNvPr id="2" name="日期占位符 1"/>
          <p:cNvSpPr>
            <a:spLocks noGrp="1"/>
          </p:cNvSpPr>
          <p:nvPr>
            <p:ph type="dt" sz="half" idx="10"/>
          </p:nvPr>
        </p:nvSpPr>
        <p:spPr/>
        <p:txBody>
          <a:bodyPr/>
          <a:lstStyle/>
          <a:p>
            <a:fld id="{03A67C78-B04B-4FBB-ADB2-E32E95C95929}" type="datetime1">
              <a:rPr lang="zh-CN" altLang="en-US" smtClean="0"/>
              <a:t>2017/5/16</a:t>
            </a:fld>
            <a:endParaRPr lang="es-ES" altLang="zh-CN"/>
          </a:p>
        </p:txBody>
      </p:sp>
      <p:sp>
        <p:nvSpPr>
          <p:cNvPr id="3" name="灯片编号占位符 2"/>
          <p:cNvSpPr>
            <a:spLocks noGrp="1"/>
          </p:cNvSpPr>
          <p:nvPr>
            <p:ph type="sldNum" sz="quarter" idx="12"/>
          </p:nvPr>
        </p:nvSpPr>
        <p:spPr/>
        <p:txBody>
          <a:bodyPr/>
          <a:lstStyle/>
          <a:p>
            <a:fld id="{17B0D404-C6A6-414D-AF9A-1E460CDE8A09}" type="slidenum">
              <a:rPr lang="es-ES" altLang="zh-CN" smtClean="0"/>
              <a:pPr/>
              <a:t>36</a:t>
            </a:fld>
            <a:endParaRPr lang="es-ES" altLang="zh-CN"/>
          </a:p>
        </p:txBody>
      </p:sp>
      <p:sp>
        <p:nvSpPr>
          <p:cNvPr id="8" name="矩形 7"/>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09661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83568" y="692696"/>
            <a:ext cx="7886700" cy="1325563"/>
          </a:xfrm>
        </p:spPr>
        <p:txBody>
          <a:bodyPr/>
          <a:lstStyle/>
          <a:p>
            <a:r>
              <a:rPr lang="en-US" altLang="zh-CN" dirty="0"/>
              <a:t>Question lists</a:t>
            </a:r>
            <a:endParaRPr lang="zh-CN" altLang="en-US" dirty="0"/>
          </a:p>
        </p:txBody>
      </p:sp>
      <p:sp>
        <p:nvSpPr>
          <p:cNvPr id="5" name="内容占位符 2"/>
          <p:cNvSpPr>
            <a:spLocks noGrp="1"/>
          </p:cNvSpPr>
          <p:nvPr>
            <p:ph idx="1"/>
          </p:nvPr>
        </p:nvSpPr>
        <p:spPr>
          <a:xfrm>
            <a:off x="683568" y="2153195"/>
            <a:ext cx="7886700" cy="4351338"/>
          </a:xfrm>
        </p:spPr>
        <p:txBody>
          <a:bodyPr>
            <a:normAutofit fontScale="77500" lnSpcReduction="20000"/>
          </a:bodyPr>
          <a:lstStyle/>
          <a:p>
            <a:r>
              <a:rPr lang="en-US" altLang="zh-CN" dirty="0"/>
              <a:t>Q1. In order to test the hypothesis that RNA-</a:t>
            </a:r>
            <a:r>
              <a:rPr lang="en-US" altLang="zh-CN" dirty="0" err="1"/>
              <a:t>Seq</a:t>
            </a:r>
            <a:r>
              <a:rPr lang="en-US" altLang="zh-CN" dirty="0"/>
              <a:t> can be applied on metagenomics setting, the author examined </a:t>
            </a:r>
            <a:r>
              <a:rPr lang="en-US" altLang="zh-CN" dirty="0" err="1"/>
              <a:t>eXpress</a:t>
            </a:r>
            <a:r>
              <a:rPr lang="en-US" altLang="zh-CN" dirty="0"/>
              <a:t>, why they also compared the results of </a:t>
            </a:r>
            <a:r>
              <a:rPr lang="en-US" altLang="zh-CN" dirty="0" err="1"/>
              <a:t>eXpress</a:t>
            </a:r>
            <a:r>
              <a:rPr lang="en-US" altLang="zh-CN" dirty="0"/>
              <a:t> with </a:t>
            </a:r>
            <a:r>
              <a:rPr lang="en-US" altLang="zh-CN" dirty="0" err="1"/>
              <a:t>GASiC</a:t>
            </a:r>
            <a:r>
              <a:rPr lang="en-US" altLang="zh-CN" dirty="0"/>
              <a:t>? </a:t>
            </a:r>
          </a:p>
          <a:p>
            <a:r>
              <a:rPr lang="en-US" altLang="zh-CN" dirty="0"/>
              <a:t>A1. As we know, the author ran </a:t>
            </a:r>
            <a:r>
              <a:rPr lang="en-US" altLang="zh-CN" dirty="0" err="1"/>
              <a:t>eXpress</a:t>
            </a:r>
            <a:r>
              <a:rPr lang="en-US" altLang="zh-CN" dirty="0"/>
              <a:t> program to test the hypothesis mentioned before. It is clear that </a:t>
            </a:r>
            <a:r>
              <a:rPr lang="en-US" altLang="zh-CN" dirty="0" err="1"/>
              <a:t>eXpress</a:t>
            </a:r>
            <a:r>
              <a:rPr lang="en-US" altLang="zh-CN" dirty="0"/>
              <a:t> is a program for RNA-</a:t>
            </a:r>
            <a:r>
              <a:rPr lang="en-US" altLang="zh-CN" dirty="0" err="1"/>
              <a:t>Seq</a:t>
            </a:r>
            <a:r>
              <a:rPr lang="en-US" altLang="zh-CN" dirty="0"/>
              <a:t>, while </a:t>
            </a:r>
            <a:r>
              <a:rPr lang="en-US" altLang="zh-CN" dirty="0" err="1"/>
              <a:t>GASiC</a:t>
            </a:r>
            <a:r>
              <a:rPr lang="en-US" altLang="zh-CN" dirty="0"/>
              <a:t> is a program for metagenomics analysis. In the first approach, the author evaluated the result of </a:t>
            </a:r>
            <a:r>
              <a:rPr lang="en-US" altLang="zh-CN" dirty="0" err="1"/>
              <a:t>eXpress</a:t>
            </a:r>
            <a:r>
              <a:rPr lang="en-US" altLang="zh-CN" dirty="0"/>
              <a:t> on metagenomics, and it turned out to be better than </a:t>
            </a:r>
            <a:r>
              <a:rPr lang="en-US" altLang="zh-CN" dirty="0" err="1"/>
              <a:t>GASiC</a:t>
            </a:r>
            <a:r>
              <a:rPr lang="en-US" altLang="zh-CN" dirty="0"/>
              <a:t>, which means that hypothesis is thus </a:t>
            </a:r>
            <a:r>
              <a:rPr lang="en-US" altLang="zh-CN" dirty="0" smtClean="0"/>
              <a:t>confirmed</a:t>
            </a:r>
            <a:r>
              <a:rPr lang="en-US" altLang="zh-CN" dirty="0"/>
              <a:t>. </a:t>
            </a:r>
          </a:p>
        </p:txBody>
      </p:sp>
      <p:sp>
        <p:nvSpPr>
          <p:cNvPr id="8" name="日期占位符 7"/>
          <p:cNvSpPr>
            <a:spLocks noGrp="1"/>
          </p:cNvSpPr>
          <p:nvPr>
            <p:ph type="dt" sz="half" idx="10"/>
          </p:nvPr>
        </p:nvSpPr>
        <p:spPr/>
        <p:txBody>
          <a:bodyPr/>
          <a:lstStyle/>
          <a:p>
            <a:fld id="{FC1131AC-5864-4987-BFBC-3BE1AB51DEBD}" type="datetime1">
              <a:rPr lang="zh-CN" altLang="en-US" smtClean="0"/>
              <a:t>2017/5/16</a:t>
            </a:fld>
            <a:endParaRPr lang="es-ES" altLang="zh-CN"/>
          </a:p>
        </p:txBody>
      </p:sp>
      <p:sp>
        <p:nvSpPr>
          <p:cNvPr id="9" name="灯片编号占位符 8"/>
          <p:cNvSpPr>
            <a:spLocks noGrp="1"/>
          </p:cNvSpPr>
          <p:nvPr>
            <p:ph type="sldNum" sz="quarter" idx="12"/>
          </p:nvPr>
        </p:nvSpPr>
        <p:spPr/>
        <p:txBody>
          <a:bodyPr/>
          <a:lstStyle/>
          <a:p>
            <a:fld id="{17B0D404-C6A6-414D-AF9A-1E460CDE8A09}" type="slidenum">
              <a:rPr lang="es-ES" altLang="zh-CN" smtClean="0"/>
              <a:pPr/>
              <a:t>37</a:t>
            </a:fld>
            <a:endParaRPr lang="es-ES" altLang="zh-CN"/>
          </a:p>
        </p:txBody>
      </p:sp>
      <p:sp>
        <p:nvSpPr>
          <p:cNvPr id="6" name="矩形 5"/>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15039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39A3A400-9ACF-4285-9D47-6995D25F7E5B}" type="datetime1">
              <a:rPr lang="zh-CN" altLang="en-US" smtClean="0"/>
              <a:t>2017/5/16</a:t>
            </a:fld>
            <a:endParaRPr lang="es-ES" altLang="zh-CN"/>
          </a:p>
        </p:txBody>
      </p:sp>
      <p:sp>
        <p:nvSpPr>
          <p:cNvPr id="7" name="灯片编号占位符 6"/>
          <p:cNvSpPr>
            <a:spLocks noGrp="1"/>
          </p:cNvSpPr>
          <p:nvPr>
            <p:ph type="sldNum" sz="quarter" idx="12"/>
          </p:nvPr>
        </p:nvSpPr>
        <p:spPr/>
        <p:txBody>
          <a:bodyPr/>
          <a:lstStyle/>
          <a:p>
            <a:fld id="{17B0D404-C6A6-414D-AF9A-1E460CDE8A09}" type="slidenum">
              <a:rPr lang="es-ES" altLang="zh-CN" smtClean="0"/>
              <a:pPr/>
              <a:t>38</a:t>
            </a:fld>
            <a:endParaRPr lang="es-ES" altLang="zh-CN"/>
          </a:p>
        </p:txBody>
      </p:sp>
      <p:sp>
        <p:nvSpPr>
          <p:cNvPr id="8" name="标题 1"/>
          <p:cNvSpPr>
            <a:spLocks noGrp="1"/>
          </p:cNvSpPr>
          <p:nvPr>
            <p:ph type="title"/>
          </p:nvPr>
        </p:nvSpPr>
        <p:spPr>
          <a:xfrm>
            <a:off x="477475" y="500061"/>
            <a:ext cx="7886700" cy="1325563"/>
          </a:xfrm>
        </p:spPr>
        <p:txBody>
          <a:bodyPr/>
          <a:lstStyle/>
          <a:p>
            <a:r>
              <a:rPr lang="en-US" altLang="zh-CN" dirty="0"/>
              <a:t>Question lists</a:t>
            </a:r>
            <a:endParaRPr lang="zh-CN" altLang="en-US" dirty="0"/>
          </a:p>
        </p:txBody>
      </p:sp>
      <p:sp>
        <p:nvSpPr>
          <p:cNvPr id="9" name="内容占位符 2"/>
          <p:cNvSpPr>
            <a:spLocks noGrp="1"/>
          </p:cNvSpPr>
          <p:nvPr>
            <p:ph idx="1"/>
          </p:nvPr>
        </p:nvSpPr>
        <p:spPr>
          <a:xfrm>
            <a:off x="628650" y="1825625"/>
            <a:ext cx="7886700" cy="4351338"/>
          </a:xfrm>
        </p:spPr>
        <p:txBody>
          <a:bodyPr>
            <a:normAutofit fontScale="92500" lnSpcReduction="20000"/>
          </a:bodyPr>
          <a:lstStyle/>
          <a:p>
            <a:r>
              <a:rPr lang="en-US" altLang="zh-CN" dirty="0"/>
              <a:t>Q2. What is the meaning of ‘exact genome’ in terms of taxonomy? </a:t>
            </a:r>
          </a:p>
          <a:p>
            <a:r>
              <a:rPr lang="en-US" altLang="zh-CN" dirty="0"/>
              <a:t>A2. Across the paper, there are four taxonomic ranks, phylum, genus, species, and “exact genome” level. The exact genome is actually not a well-defined rank, which is a combination of strains and </a:t>
            </a:r>
            <a:r>
              <a:rPr lang="en-US" altLang="zh-CN" dirty="0" smtClean="0"/>
              <a:t>sub-strains</a:t>
            </a:r>
            <a:r>
              <a:rPr lang="en-US" altLang="zh-CN" dirty="0"/>
              <a:t>. The purpose of adding this rank is because this paper wants to test the performance of </a:t>
            </a:r>
            <a:r>
              <a:rPr lang="en-US" altLang="zh-CN" dirty="0" err="1" smtClean="0"/>
              <a:t>kallisto</a:t>
            </a:r>
            <a:r>
              <a:rPr lang="en-US" altLang="zh-CN" dirty="0" smtClean="0"/>
              <a:t> </a:t>
            </a:r>
            <a:r>
              <a:rPr lang="en-US" altLang="zh-CN" dirty="0"/>
              <a:t>and other algorithms in high taxonomic resolution.</a:t>
            </a:r>
          </a:p>
        </p:txBody>
      </p:sp>
      <p:sp>
        <p:nvSpPr>
          <p:cNvPr id="10" name="矩形 9"/>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00345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F4501265-89C8-4B61-B169-BC49BCC73AE5}" type="datetime1">
              <a:rPr lang="zh-CN" altLang="en-US" smtClean="0"/>
              <a:t>2017/5/16</a:t>
            </a:fld>
            <a:endParaRPr lang="es-ES" altLang="zh-CN"/>
          </a:p>
        </p:txBody>
      </p:sp>
      <p:sp>
        <p:nvSpPr>
          <p:cNvPr id="7" name="灯片编号占位符 6"/>
          <p:cNvSpPr>
            <a:spLocks noGrp="1"/>
          </p:cNvSpPr>
          <p:nvPr>
            <p:ph type="sldNum" sz="quarter" idx="12"/>
          </p:nvPr>
        </p:nvSpPr>
        <p:spPr/>
        <p:txBody>
          <a:bodyPr/>
          <a:lstStyle/>
          <a:p>
            <a:fld id="{17B0D404-C6A6-414D-AF9A-1E460CDE8A09}" type="slidenum">
              <a:rPr lang="es-ES" altLang="zh-CN" smtClean="0"/>
              <a:pPr/>
              <a:t>39</a:t>
            </a:fld>
            <a:endParaRPr lang="es-ES" altLang="zh-CN" dirty="0"/>
          </a:p>
        </p:txBody>
      </p:sp>
      <p:sp>
        <p:nvSpPr>
          <p:cNvPr id="8" name="标题 1"/>
          <p:cNvSpPr>
            <a:spLocks noGrp="1"/>
          </p:cNvSpPr>
          <p:nvPr>
            <p:ph type="title"/>
          </p:nvPr>
        </p:nvSpPr>
        <p:spPr>
          <a:xfrm>
            <a:off x="755576" y="548680"/>
            <a:ext cx="7886700" cy="1325563"/>
          </a:xfrm>
        </p:spPr>
        <p:txBody>
          <a:bodyPr/>
          <a:lstStyle/>
          <a:p>
            <a:r>
              <a:rPr lang="en-US" altLang="zh-CN" dirty="0"/>
              <a:t>Question lists</a:t>
            </a:r>
            <a:endParaRPr lang="zh-CN" altLang="en-US" dirty="0"/>
          </a:p>
        </p:txBody>
      </p:sp>
      <p:sp>
        <p:nvSpPr>
          <p:cNvPr id="9" name="内容占位符 2"/>
          <p:cNvSpPr>
            <a:spLocks noGrp="1"/>
          </p:cNvSpPr>
          <p:nvPr>
            <p:ph idx="1"/>
          </p:nvPr>
        </p:nvSpPr>
        <p:spPr>
          <a:xfrm>
            <a:off x="755576" y="2009179"/>
            <a:ext cx="7886700" cy="3508053"/>
          </a:xfrm>
        </p:spPr>
        <p:txBody>
          <a:bodyPr>
            <a:normAutofit/>
          </a:bodyPr>
          <a:lstStyle/>
          <a:p>
            <a:r>
              <a:rPr lang="en-US" altLang="zh-CN" dirty="0"/>
              <a:t>Q3. </a:t>
            </a:r>
            <a:r>
              <a:rPr lang="en-US" dirty="0"/>
              <a:t>In the computation of AVGRE, why does it add 'T/A' term in the expression? Why is aligned reads not equal to total reads?</a:t>
            </a:r>
          </a:p>
          <a:p>
            <a:r>
              <a:rPr lang="en-US" altLang="zh-CN" dirty="0" smtClean="0"/>
              <a:t>A3</a:t>
            </a:r>
            <a:r>
              <a:rPr lang="en-US" altLang="zh-CN" dirty="0"/>
              <a:t>. See blackboard. </a:t>
            </a:r>
          </a:p>
        </p:txBody>
      </p:sp>
      <p:sp>
        <p:nvSpPr>
          <p:cNvPr id="10" name="矩形 9"/>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027544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23528" y="836712"/>
            <a:ext cx="8280920" cy="792087"/>
          </a:xfrm>
        </p:spPr>
        <p:txBody>
          <a:bodyPr/>
          <a:lstStyle/>
          <a:p>
            <a:r>
              <a:rPr lang="en-US" altLang="zh-CN" dirty="0"/>
              <a:t>Introduction of metagenomes</a:t>
            </a:r>
            <a:endParaRPr lang="zh-CN" altLang="en-US" dirty="0"/>
          </a:p>
        </p:txBody>
      </p:sp>
      <p:sp>
        <p:nvSpPr>
          <p:cNvPr id="9" name="内容占位符 2"/>
          <p:cNvSpPr>
            <a:spLocks noGrp="1"/>
          </p:cNvSpPr>
          <p:nvPr>
            <p:ph idx="1"/>
          </p:nvPr>
        </p:nvSpPr>
        <p:spPr>
          <a:xfrm>
            <a:off x="395536" y="1876578"/>
            <a:ext cx="5976664" cy="2600139"/>
          </a:xfrm>
        </p:spPr>
        <p:txBody>
          <a:bodyPr/>
          <a:lstStyle/>
          <a:p>
            <a:r>
              <a:rPr lang="en-US" b="1" i="1" dirty="0">
                <a:latin typeface="Times New Roman" panose="02020603050405020304" pitchFamily="18" charset="0"/>
                <a:cs typeface="Times New Roman" panose="02020603050405020304" pitchFamily="18" charset="0"/>
              </a:rPr>
              <a:t>Metagenomics</a:t>
            </a:r>
            <a:r>
              <a:rPr lang="en-US" dirty="0"/>
              <a:t> </a:t>
            </a:r>
            <a:r>
              <a:rPr lang="en-US" sz="2800" dirty="0"/>
              <a:t>is the study of</a:t>
            </a:r>
            <a:r>
              <a:rPr lang="zh-CN" altLang="en-US" sz="2800" dirty="0"/>
              <a:t> </a:t>
            </a:r>
            <a:r>
              <a:rPr lang="en-US" altLang="zh-CN" sz="2800" dirty="0"/>
              <a:t>genetic</a:t>
            </a:r>
            <a:r>
              <a:rPr lang="en-US" sz="2800" dirty="0"/>
              <a:t> material recovered directly     from </a:t>
            </a:r>
            <a:r>
              <a:rPr lang="en-US" altLang="zh-CN" sz="2800" dirty="0"/>
              <a:t>environmental</a:t>
            </a:r>
            <a:r>
              <a:rPr lang="en-US" sz="2800" dirty="0"/>
              <a:t> samples. </a:t>
            </a:r>
            <a:endParaRPr lang="zh-CN" altLang="en-US" sz="2800" dirty="0"/>
          </a:p>
        </p:txBody>
      </p:sp>
      <p:pic>
        <p:nvPicPr>
          <p:cNvPr id="10" name="Picture 2" descr="https://upload.wikimedia.org/wikipedia/commons/b/b8/Iron_hydroxide_precipitate_in_strea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4814" y="3375174"/>
            <a:ext cx="2358109" cy="243540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3" name="Picture 2" descr="https://upload.wikimedia.org/wikipedia/commons/9/98/A_Novel_Representation_Of_The_Tree_Of_Life.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72200" y="1466706"/>
            <a:ext cx="2427360" cy="4940612"/>
          </a:xfrm>
          <a:prstGeom prst="rect">
            <a:avLst/>
          </a:prstGeom>
          <a:noFill/>
          <a:extLst>
            <a:ext uri="{909E8E84-426E-40DD-AFC4-6F175D3DCCD1}">
              <a14:hiddenFill xmlns:a14="http://schemas.microsoft.com/office/drawing/2010/main">
                <a:solidFill>
                  <a:srgbClr val="FFFFFF"/>
                </a:solidFill>
              </a14:hiddenFill>
            </a:ext>
          </a:extLst>
        </p:spPr>
      </p:pic>
      <p:sp>
        <p:nvSpPr>
          <p:cNvPr id="4" name="日期占位符 3"/>
          <p:cNvSpPr>
            <a:spLocks noGrp="1"/>
          </p:cNvSpPr>
          <p:nvPr>
            <p:ph type="dt" sz="half" idx="10"/>
          </p:nvPr>
        </p:nvSpPr>
        <p:spPr/>
        <p:txBody>
          <a:bodyPr/>
          <a:lstStyle/>
          <a:p>
            <a:fld id="{250AAE13-C401-4B27-8287-55C929DDED35}" type="datetime1">
              <a:rPr lang="zh-CN" altLang="en-US" smtClean="0"/>
              <a:t>2017/5/16</a:t>
            </a:fld>
            <a:endParaRPr lang="es-ES" altLang="zh-CN"/>
          </a:p>
        </p:txBody>
      </p:sp>
      <p:sp>
        <p:nvSpPr>
          <p:cNvPr id="5" name="灯片编号占位符 4"/>
          <p:cNvSpPr>
            <a:spLocks noGrp="1"/>
          </p:cNvSpPr>
          <p:nvPr>
            <p:ph type="sldNum" sz="quarter" idx="12"/>
          </p:nvPr>
        </p:nvSpPr>
        <p:spPr/>
        <p:txBody>
          <a:bodyPr/>
          <a:lstStyle/>
          <a:p>
            <a:fld id="{17B0D404-C6A6-414D-AF9A-1E460CDE8A09}" type="slidenum">
              <a:rPr lang="es-ES" altLang="zh-CN" smtClean="0"/>
              <a:pPr/>
              <a:t>4</a:t>
            </a:fld>
            <a:endParaRPr lang="es-ES" altLang="zh-CN"/>
          </a:p>
        </p:txBody>
      </p:sp>
      <p:sp>
        <p:nvSpPr>
          <p:cNvPr id="11" name="矩形 10"/>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030731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BA13935-DB36-4896-A855-9D4AFBA298EC}" type="datetime1">
              <a:rPr lang="zh-CN" altLang="en-US" smtClean="0"/>
              <a:t>2017/5/16</a:t>
            </a:fld>
            <a:endParaRPr lang="es-ES" altLang="zh-CN"/>
          </a:p>
        </p:txBody>
      </p:sp>
      <p:sp>
        <p:nvSpPr>
          <p:cNvPr id="3" name="灯片编号占位符 2"/>
          <p:cNvSpPr>
            <a:spLocks noGrp="1"/>
          </p:cNvSpPr>
          <p:nvPr>
            <p:ph type="sldNum" sz="quarter" idx="12"/>
          </p:nvPr>
        </p:nvSpPr>
        <p:spPr/>
        <p:txBody>
          <a:bodyPr/>
          <a:lstStyle/>
          <a:p>
            <a:fld id="{931511D8-97BD-4F0E-B15D-BCF1694F5392}" type="slidenum">
              <a:rPr lang="es-ES" altLang="zh-CN" smtClean="0"/>
              <a:pPr/>
              <a:t>40</a:t>
            </a:fld>
            <a:endParaRPr lang="es-ES" altLang="zh-CN"/>
          </a:p>
        </p:txBody>
      </p:sp>
      <p:sp>
        <p:nvSpPr>
          <p:cNvPr id="4" name="标题 1"/>
          <p:cNvSpPr txBox="1">
            <a:spLocks/>
          </p:cNvSpPr>
          <p:nvPr/>
        </p:nvSpPr>
        <p:spPr>
          <a:xfrm>
            <a:off x="628650" y="889074"/>
            <a:ext cx="7886700" cy="1325563"/>
          </a:xfrm>
          <a:prstGeom prst="rect">
            <a:avLst/>
          </a:prstGeom>
        </p:spPr>
        <p:txBody>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r>
              <a:rPr lang="en-US" altLang="zh-CN"/>
              <a:t>Question lists</a:t>
            </a:r>
            <a:endParaRPr lang="zh-CN" altLang="en-US" dirty="0"/>
          </a:p>
        </p:txBody>
      </p:sp>
      <p:sp>
        <p:nvSpPr>
          <p:cNvPr id="5" name="内容占位符 2"/>
          <p:cNvSpPr txBox="1">
            <a:spLocks/>
          </p:cNvSpPr>
          <p:nvPr/>
        </p:nvSpPr>
        <p:spPr>
          <a:xfrm>
            <a:off x="654709" y="2054262"/>
            <a:ext cx="7886700" cy="4351338"/>
          </a:xfrm>
          <a:prstGeom prst="rect">
            <a:avLst/>
          </a:prstGeom>
        </p:spPr>
        <p:txBody>
          <a:bodyPr>
            <a:normAutofit/>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Q5. Why are counts considered correctly assigned when they were less than or equal to true counts? What’s the logic in it?</a:t>
            </a:r>
          </a:p>
          <a:p>
            <a:r>
              <a:rPr lang="en-US" altLang="zh-CN" dirty="0"/>
              <a:t>A5: If the estimated counts are larger than the true counts, it is not correct.</a:t>
            </a:r>
          </a:p>
        </p:txBody>
      </p:sp>
      <p:sp>
        <p:nvSpPr>
          <p:cNvPr id="6" name="日期占位符 14"/>
          <p:cNvSpPr txBox="1">
            <a:spLocks/>
          </p:cNvSpPr>
          <p:nvPr/>
        </p:nvSpPr>
        <p:spPr bwMode="auto">
          <a:xfrm>
            <a:off x="628650" y="6880299"/>
            <a:ext cx="20574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s-ES"/>
            </a:defPPr>
            <a:lvl1pPr algn="l"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zh-CN"/>
              <a:t>05/17/17</a:t>
            </a:r>
            <a:endParaRPr lang="zh-CN" altLang="en-US"/>
          </a:p>
        </p:txBody>
      </p:sp>
      <p:sp>
        <p:nvSpPr>
          <p:cNvPr id="7" name="灯片编号占位符 15"/>
          <p:cNvSpPr txBox="1">
            <a:spLocks/>
          </p:cNvSpPr>
          <p:nvPr/>
        </p:nvSpPr>
        <p:spPr bwMode="auto">
          <a:xfrm>
            <a:off x="6457950" y="6880299"/>
            <a:ext cx="20574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s-ES"/>
            </a:defPPr>
            <a:lvl1pPr algn="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fld id="{247E9148-878F-40B7-BFA1-E02FA96A1581}" type="slidenum">
              <a:rPr lang="zh-CN" altLang="en-US" smtClean="0"/>
              <a:pPr/>
              <a:t>40</a:t>
            </a:fld>
            <a:endParaRPr lang="zh-CN" altLang="en-US"/>
          </a:p>
        </p:txBody>
      </p:sp>
      <p:sp>
        <p:nvSpPr>
          <p:cNvPr id="8" name="矩形 7"/>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0429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p:cNvPicPr>
          <p:nvPr/>
        </p:nvPicPr>
        <p:blipFill>
          <a:blip r:embed="rId3"/>
          <a:stretch>
            <a:fillRect/>
          </a:stretch>
        </p:blipFill>
        <p:spPr>
          <a:xfrm>
            <a:off x="2569186" y="2636912"/>
            <a:ext cx="4495813" cy="2885495"/>
          </a:xfrm>
          <a:prstGeom prst="rect">
            <a:avLst/>
          </a:prstGeom>
        </p:spPr>
      </p:pic>
      <p:sp>
        <p:nvSpPr>
          <p:cNvPr id="8" name="标题 1"/>
          <p:cNvSpPr>
            <a:spLocks noGrp="1"/>
          </p:cNvSpPr>
          <p:nvPr>
            <p:ph type="title"/>
          </p:nvPr>
        </p:nvSpPr>
        <p:spPr>
          <a:xfrm>
            <a:off x="466335" y="870498"/>
            <a:ext cx="8280920" cy="792087"/>
          </a:xfrm>
        </p:spPr>
        <p:txBody>
          <a:bodyPr/>
          <a:lstStyle/>
          <a:p>
            <a:r>
              <a:rPr lang="en-US" altLang="zh-CN" dirty="0" smtClean="0"/>
              <a:t>Core problem in metagenomics</a:t>
            </a:r>
            <a:endParaRPr lang="zh-CN" altLang="en-US" dirty="0"/>
          </a:p>
        </p:txBody>
      </p:sp>
      <p:sp>
        <p:nvSpPr>
          <p:cNvPr id="11" name="日期占位符 10"/>
          <p:cNvSpPr>
            <a:spLocks noGrp="1"/>
          </p:cNvSpPr>
          <p:nvPr>
            <p:ph type="dt" sz="half" idx="10"/>
          </p:nvPr>
        </p:nvSpPr>
        <p:spPr/>
        <p:txBody>
          <a:bodyPr/>
          <a:lstStyle/>
          <a:p>
            <a:fld id="{FE286F9C-1E11-449C-9658-7B982CB8EB96}" type="datetime1">
              <a:rPr lang="zh-CN" altLang="en-US" smtClean="0"/>
              <a:t>2017/5/16</a:t>
            </a:fld>
            <a:endParaRPr lang="es-ES" altLang="zh-CN"/>
          </a:p>
        </p:txBody>
      </p:sp>
      <p:sp>
        <p:nvSpPr>
          <p:cNvPr id="12" name="灯片编号占位符 11"/>
          <p:cNvSpPr>
            <a:spLocks noGrp="1"/>
          </p:cNvSpPr>
          <p:nvPr>
            <p:ph type="sldNum" sz="quarter" idx="12"/>
          </p:nvPr>
        </p:nvSpPr>
        <p:spPr/>
        <p:txBody>
          <a:bodyPr/>
          <a:lstStyle/>
          <a:p>
            <a:fld id="{17B0D404-C6A6-414D-AF9A-1E460CDE8A09}" type="slidenum">
              <a:rPr lang="es-ES" altLang="zh-CN" smtClean="0"/>
              <a:pPr/>
              <a:t>5</a:t>
            </a:fld>
            <a:endParaRPr lang="es-ES" altLang="zh-CN"/>
          </a:p>
        </p:txBody>
      </p:sp>
      <p:sp>
        <p:nvSpPr>
          <p:cNvPr id="9" name="矩形 8"/>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895531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39552" y="557826"/>
            <a:ext cx="7886700" cy="1325563"/>
          </a:xfrm>
        </p:spPr>
        <p:txBody>
          <a:bodyPr/>
          <a:lstStyle/>
          <a:p>
            <a:r>
              <a:rPr lang="en-US" altLang="zh-CN" dirty="0"/>
              <a:t>Programs comparison</a:t>
            </a:r>
            <a:endParaRPr lang="zh-CN" altLang="en-US" dirty="0"/>
          </a:p>
        </p:txBody>
      </p:sp>
      <p:graphicFrame>
        <p:nvGraphicFramePr>
          <p:cNvPr id="5" name="内容占位符 3"/>
          <p:cNvGraphicFramePr>
            <a:graphicFrameLocks noGrp="1"/>
          </p:cNvGraphicFramePr>
          <p:nvPr>
            <p:ph idx="1"/>
            <p:extLst>
              <p:ext uri="{D42A27DB-BD31-4B8C-83A1-F6EECF244321}">
                <p14:modId xmlns:p14="http://schemas.microsoft.com/office/powerpoint/2010/main" val="66127159"/>
              </p:ext>
            </p:extLst>
          </p:nvPr>
        </p:nvGraphicFramePr>
        <p:xfrm>
          <a:off x="539551" y="1591956"/>
          <a:ext cx="7886700" cy="3048000"/>
        </p:xfrm>
        <a:graphic>
          <a:graphicData uri="http://schemas.openxmlformats.org/drawingml/2006/table">
            <a:tbl>
              <a:tblPr firstRow="1" bandRow="1">
                <a:tableStyleId>{21E4AEA4-8DFA-4A89-87EB-49C32662AFE0}</a:tableStyleId>
              </a:tblPr>
              <a:tblGrid>
                <a:gridCol w="2100036">
                  <a:extLst>
                    <a:ext uri="{9D8B030D-6E8A-4147-A177-3AD203B41FA5}">
                      <a16:colId xmlns="" xmlns:a16="http://schemas.microsoft.com/office/drawing/2014/main" val="20000"/>
                    </a:ext>
                  </a:extLst>
                </a:gridCol>
                <a:gridCol w="3157764">
                  <a:extLst>
                    <a:ext uri="{9D8B030D-6E8A-4147-A177-3AD203B41FA5}">
                      <a16:colId xmlns="" xmlns:a16="http://schemas.microsoft.com/office/drawing/2014/main" val="20001"/>
                    </a:ext>
                  </a:extLst>
                </a:gridCol>
                <a:gridCol w="2628900">
                  <a:extLst>
                    <a:ext uri="{9D8B030D-6E8A-4147-A177-3AD203B41FA5}">
                      <a16:colId xmlns="" xmlns:a16="http://schemas.microsoft.com/office/drawing/2014/main" val="20002"/>
                    </a:ext>
                  </a:extLst>
                </a:gridCol>
              </a:tblGrid>
              <a:tr h="278130">
                <a:tc>
                  <a:txBody>
                    <a:bodyPr/>
                    <a:lstStyle/>
                    <a:p>
                      <a:r>
                        <a:rPr lang="en-US" altLang="zh-CN" sz="2000" dirty="0"/>
                        <a:t>Program</a:t>
                      </a:r>
                      <a:endParaRPr lang="zh-CN" altLang="en-US" sz="2000" dirty="0"/>
                    </a:p>
                  </a:txBody>
                  <a:tcPr marL="68580" marR="68580" marT="34290" marB="34290"/>
                </a:tc>
                <a:tc>
                  <a:txBody>
                    <a:bodyPr/>
                    <a:lstStyle/>
                    <a:p>
                      <a:r>
                        <a:rPr lang="en-US" altLang="zh-CN" sz="2000" dirty="0"/>
                        <a:t>Pros</a:t>
                      </a:r>
                      <a:endParaRPr lang="zh-CN" altLang="en-US" sz="2000" dirty="0"/>
                    </a:p>
                  </a:txBody>
                  <a:tcPr marL="68580" marR="68580" marT="34290" marB="34290"/>
                </a:tc>
                <a:tc>
                  <a:txBody>
                    <a:bodyPr/>
                    <a:lstStyle/>
                    <a:p>
                      <a:r>
                        <a:rPr lang="en-US" altLang="zh-CN" sz="2000" dirty="0"/>
                        <a:t>Cons</a:t>
                      </a:r>
                      <a:endParaRPr lang="zh-CN" altLang="en-US" sz="2000" dirty="0"/>
                    </a:p>
                  </a:txBody>
                  <a:tcPr marL="68580" marR="68580" marT="34290" marB="34290"/>
                </a:tc>
                <a:extLst>
                  <a:ext uri="{0D108BD9-81ED-4DB2-BD59-A6C34878D82A}">
                    <a16:rowId xmlns="" xmlns:a16="http://schemas.microsoft.com/office/drawing/2014/main" val="10000"/>
                  </a:ext>
                </a:extLst>
              </a:tr>
              <a:tr h="685800">
                <a:tc>
                  <a:txBody>
                    <a:bodyPr/>
                    <a:lstStyle/>
                    <a:p>
                      <a:r>
                        <a:rPr lang="en-US" altLang="zh-CN" sz="2000" dirty="0" smtClean="0"/>
                        <a:t>MEGAN</a:t>
                      </a:r>
                      <a:r>
                        <a:rPr lang="en-US" altLang="zh-CN" sz="2000" baseline="30000" dirty="0" smtClean="0"/>
                        <a:t>[1]</a:t>
                      </a:r>
                      <a:endParaRPr lang="zh-CN" altLang="en-US" sz="2000" dirty="0"/>
                    </a:p>
                  </a:txBody>
                  <a:tcPr marL="68580" marR="68580" marT="34290" marB="34290"/>
                </a:tc>
                <a:tc>
                  <a:txBody>
                    <a:bodyPr/>
                    <a:lstStyle/>
                    <a:p>
                      <a:pPr marL="342900" indent="-342900">
                        <a:buAutoNum type="arabicPeriod"/>
                      </a:pPr>
                      <a:r>
                        <a:rPr lang="en-US" altLang="zh-CN" sz="1800" dirty="0"/>
                        <a:t>Assign</a:t>
                      </a:r>
                      <a:r>
                        <a:rPr lang="en-US" altLang="zh-CN" sz="1800" baseline="0" dirty="0"/>
                        <a:t> reads to lowest taxonomic level</a:t>
                      </a:r>
                    </a:p>
                    <a:p>
                      <a:pPr marL="342900" indent="-342900">
                        <a:buAutoNum type="arabicPeriod"/>
                      </a:pPr>
                      <a:r>
                        <a:rPr lang="en-US" altLang="zh-CN" sz="1800" dirty="0"/>
                        <a:t>Powerful visualization</a:t>
                      </a:r>
                      <a:r>
                        <a:rPr lang="en-US" altLang="zh-CN" sz="1800" baseline="0" dirty="0"/>
                        <a:t> toolkit</a:t>
                      </a:r>
                      <a:endParaRPr lang="zh-CN" altLang="en-US" sz="1800" dirty="0"/>
                    </a:p>
                  </a:txBody>
                  <a:tcPr marL="68580" marR="68580" marT="34290" marB="34290"/>
                </a:tc>
                <a:tc>
                  <a:txBody>
                    <a:bodyPr/>
                    <a:lstStyle/>
                    <a:p>
                      <a:pPr marL="342900" indent="-342900">
                        <a:buAutoNum type="arabicPeriod"/>
                      </a:pPr>
                      <a:r>
                        <a:rPr lang="en-US" altLang="zh-CN" sz="1800" dirty="0"/>
                        <a:t>Ambiguous</a:t>
                      </a:r>
                      <a:r>
                        <a:rPr lang="en-US" altLang="zh-CN" sz="1800" baseline="0" dirty="0"/>
                        <a:t> mapping reads ignores individual strains</a:t>
                      </a:r>
                    </a:p>
                    <a:p>
                      <a:pPr marL="342900" indent="-342900">
                        <a:buAutoNum type="arabicPeriod"/>
                      </a:pPr>
                      <a:r>
                        <a:rPr lang="en-US" altLang="zh-CN" sz="1800" baseline="0" dirty="0"/>
                        <a:t>Computation problem</a:t>
                      </a:r>
                      <a:endParaRPr lang="zh-CN" altLang="en-US" sz="1800" dirty="0"/>
                    </a:p>
                  </a:txBody>
                  <a:tcPr marL="68580" marR="68580" marT="34290" marB="34290"/>
                </a:tc>
                <a:extLst>
                  <a:ext uri="{0D108BD9-81ED-4DB2-BD59-A6C34878D82A}">
                    <a16:rowId xmlns="" xmlns:a16="http://schemas.microsoft.com/office/drawing/2014/main" val="10001"/>
                  </a:ext>
                </a:extLst>
              </a:tr>
              <a:tr h="480060">
                <a:tc>
                  <a:txBody>
                    <a:bodyPr/>
                    <a:lstStyle/>
                    <a:p>
                      <a:r>
                        <a:rPr lang="en-US" altLang="zh-CN" sz="2000" dirty="0" smtClean="0"/>
                        <a:t>Kraken</a:t>
                      </a:r>
                      <a:r>
                        <a:rPr lang="en-US" altLang="zh-CN" sz="2000" baseline="30000" dirty="0" smtClean="0"/>
                        <a:t>[2]</a:t>
                      </a:r>
                      <a:endParaRPr lang="zh-CN" altLang="en-US" sz="2000" dirty="0"/>
                    </a:p>
                  </a:txBody>
                  <a:tcPr marL="68580" marR="68580" marT="34290" marB="34290"/>
                </a:tc>
                <a:tc>
                  <a:txBody>
                    <a:bodyPr/>
                    <a:lstStyle/>
                    <a:p>
                      <a:pPr marL="342900" indent="-342900">
                        <a:buAutoNum type="arabicPeriod"/>
                      </a:pPr>
                      <a:r>
                        <a:rPr lang="en-US" altLang="zh-CN" sz="1800" dirty="0"/>
                        <a:t>Instead of read alignment, k-</a:t>
                      </a:r>
                      <a:r>
                        <a:rPr lang="en-US" altLang="zh-CN" sz="1800" dirty="0" err="1"/>
                        <a:t>mer</a:t>
                      </a:r>
                      <a:r>
                        <a:rPr lang="en-US" altLang="zh-CN" sz="1800" dirty="0"/>
                        <a:t> hashing</a:t>
                      </a:r>
                    </a:p>
                  </a:txBody>
                  <a:tcPr marL="68580" marR="68580" marT="34290" marB="34290"/>
                </a:tc>
                <a:tc>
                  <a:txBody>
                    <a:bodyPr/>
                    <a:lstStyle/>
                    <a:p>
                      <a:pPr marL="342900" indent="-342900">
                        <a:buAutoNum type="arabicPeriod"/>
                      </a:pPr>
                      <a:r>
                        <a:rPr lang="en-US" altLang="zh-CN" sz="1800" baseline="0" dirty="0"/>
                        <a:t>Speed at a cost</a:t>
                      </a:r>
                    </a:p>
                  </a:txBody>
                  <a:tcPr marL="68580" marR="68580" marT="34290" marB="34290"/>
                </a:tc>
                <a:extLst>
                  <a:ext uri="{0D108BD9-81ED-4DB2-BD59-A6C34878D82A}">
                    <a16:rowId xmlns="" xmlns:a16="http://schemas.microsoft.com/office/drawing/2014/main" val="10002"/>
                  </a:ext>
                </a:extLst>
              </a:tr>
              <a:tr h="480060">
                <a:tc>
                  <a:txBody>
                    <a:bodyPr/>
                    <a:lstStyle/>
                    <a:p>
                      <a:r>
                        <a:rPr lang="en-US" altLang="zh-CN" sz="2000" dirty="0" err="1" smtClean="0"/>
                        <a:t>Kallisto</a:t>
                      </a:r>
                      <a:r>
                        <a:rPr lang="en-US" altLang="zh-CN" sz="2000" baseline="30000" dirty="0" smtClean="0"/>
                        <a:t>[3]</a:t>
                      </a:r>
                      <a:endParaRPr lang="zh-CN" altLang="en-US" sz="2000" dirty="0"/>
                    </a:p>
                  </a:txBody>
                  <a:tcPr marL="68580" marR="68580" marT="34290" marB="34290"/>
                </a:tc>
                <a:tc>
                  <a:txBody>
                    <a:bodyPr/>
                    <a:lstStyle/>
                    <a:p>
                      <a:pPr marL="342900" indent="-342900">
                        <a:buAutoNum type="arabicPeriod"/>
                      </a:pPr>
                      <a:r>
                        <a:rPr lang="en-US" altLang="zh-CN" sz="1800" dirty="0"/>
                        <a:t>More accurate</a:t>
                      </a:r>
                    </a:p>
                    <a:p>
                      <a:pPr marL="342900" indent="-342900">
                        <a:buAutoNum type="arabicPeriod"/>
                      </a:pPr>
                      <a:r>
                        <a:rPr lang="en-US" altLang="zh-CN" sz="1800" dirty="0"/>
                        <a:t>Faster(“negligible”)</a:t>
                      </a:r>
                    </a:p>
                  </a:txBody>
                  <a:tcPr marL="68580" marR="68580" marT="34290" marB="34290"/>
                </a:tc>
                <a:tc>
                  <a:txBody>
                    <a:bodyPr/>
                    <a:lstStyle/>
                    <a:p>
                      <a:r>
                        <a:rPr lang="en-US" altLang="zh-CN" sz="1800" dirty="0"/>
                        <a:t>(currently</a:t>
                      </a:r>
                      <a:r>
                        <a:rPr lang="en-US" altLang="zh-CN" sz="1800" baseline="0" dirty="0"/>
                        <a:t> not found in the paper</a:t>
                      </a:r>
                      <a:r>
                        <a:rPr lang="en-US" altLang="zh-CN" sz="1800" dirty="0"/>
                        <a:t>)</a:t>
                      </a:r>
                      <a:endParaRPr lang="zh-CN" altLang="en-US" sz="1800" dirty="0">
                        <a:solidFill>
                          <a:schemeClr val="tx1"/>
                        </a:solidFill>
                      </a:endParaRPr>
                    </a:p>
                  </a:txBody>
                  <a:tcPr marL="68580" marR="68580" marT="34290" marB="34290"/>
                </a:tc>
                <a:extLst>
                  <a:ext uri="{0D108BD9-81ED-4DB2-BD59-A6C34878D82A}">
                    <a16:rowId xmlns="" xmlns:a16="http://schemas.microsoft.com/office/drawing/2014/main" val="10003"/>
                  </a:ext>
                </a:extLst>
              </a:tr>
            </a:tbl>
          </a:graphicData>
        </a:graphic>
      </p:graphicFrame>
      <p:sp>
        <p:nvSpPr>
          <p:cNvPr id="6" name="文本框 5"/>
          <p:cNvSpPr txBox="1"/>
          <p:nvPr/>
        </p:nvSpPr>
        <p:spPr>
          <a:xfrm>
            <a:off x="2003273" y="4675024"/>
            <a:ext cx="4959255" cy="300082"/>
          </a:xfrm>
          <a:prstGeom prst="rect">
            <a:avLst/>
          </a:prstGeom>
          <a:noFill/>
        </p:spPr>
        <p:txBody>
          <a:bodyPr wrap="square" rtlCol="0">
            <a:spAutoFit/>
          </a:bodyPr>
          <a:lstStyle/>
          <a:p>
            <a:r>
              <a:rPr lang="en-US" altLang="zh-CN" sz="1350" dirty="0"/>
              <a:t>Other related work: </a:t>
            </a:r>
            <a:r>
              <a:rPr lang="en-US" altLang="zh-CN" sz="1350" dirty="0" err="1"/>
              <a:t>eXpress</a:t>
            </a:r>
            <a:r>
              <a:rPr lang="en-US" altLang="zh-CN" sz="1350" dirty="0"/>
              <a:t>, CLARK, </a:t>
            </a:r>
            <a:r>
              <a:rPr lang="en-US" altLang="zh-CN" sz="1350" dirty="0" err="1"/>
              <a:t>GASiC</a:t>
            </a:r>
            <a:r>
              <a:rPr lang="en-US" altLang="zh-CN" sz="1350" dirty="0"/>
              <a:t>, </a:t>
            </a:r>
            <a:r>
              <a:rPr lang="en-US" altLang="zh-CN" sz="1350" dirty="0" err="1"/>
              <a:t>GRAMMy</a:t>
            </a:r>
            <a:r>
              <a:rPr lang="en-US" altLang="zh-CN" sz="1350" dirty="0"/>
              <a:t>……</a:t>
            </a:r>
            <a:endParaRPr lang="zh-CN" altLang="en-US" sz="1350" dirty="0"/>
          </a:p>
        </p:txBody>
      </p:sp>
      <p:sp>
        <p:nvSpPr>
          <p:cNvPr id="9" name="矩形 8"/>
          <p:cNvSpPr/>
          <p:nvPr/>
        </p:nvSpPr>
        <p:spPr>
          <a:xfrm>
            <a:off x="527474" y="5146363"/>
            <a:ext cx="8136905" cy="1200329"/>
          </a:xfrm>
          <a:prstGeom prst="rect">
            <a:avLst/>
          </a:prstGeom>
        </p:spPr>
        <p:txBody>
          <a:bodyPr wrap="square">
            <a:spAutoFit/>
          </a:bodyPr>
          <a:lstStyle/>
          <a:p>
            <a:r>
              <a:rPr lang="en-US" sz="1200" dirty="0" smtClean="0"/>
              <a:t>[1]</a:t>
            </a:r>
            <a:r>
              <a:rPr lang="en-US" sz="1200" dirty="0" err="1" smtClean="0"/>
              <a:t>Huson</a:t>
            </a:r>
            <a:r>
              <a:rPr lang="en-US" sz="1200" dirty="0"/>
              <a:t>, D. H., Auch, A. F., Qi, J., and Schuster, S. C. (2007). MEGAN analysis of metagenomic data. Genome research, 17(3):377–386.</a:t>
            </a:r>
          </a:p>
          <a:p>
            <a:r>
              <a:rPr lang="en-US" sz="1200" dirty="0" smtClean="0"/>
              <a:t>[2]Wood</a:t>
            </a:r>
            <a:r>
              <a:rPr lang="en-US" sz="1200" dirty="0"/>
              <a:t>, D. E. and </a:t>
            </a:r>
            <a:r>
              <a:rPr lang="en-US" sz="1200" dirty="0" err="1"/>
              <a:t>Salzberg</a:t>
            </a:r>
            <a:r>
              <a:rPr lang="en-US" sz="1200" dirty="0"/>
              <a:t>, S. L. (2014). Kraken: ultrafast metagenomic sequence classiﬁcation using exact alignments. Genome </a:t>
            </a:r>
            <a:r>
              <a:rPr lang="en-US" sz="1200" dirty="0"/>
              <a:t>Biology, 15(3):R46.</a:t>
            </a:r>
          </a:p>
          <a:p>
            <a:r>
              <a:rPr lang="en-US" sz="1200" dirty="0"/>
              <a:t>[3]</a:t>
            </a:r>
            <a:r>
              <a:rPr lang="en-US" altLang="zh-CN" sz="1200" dirty="0"/>
              <a:t> Bray, Nicolas L., et al. "Near-optimal probabilistic RNA-</a:t>
            </a:r>
            <a:r>
              <a:rPr lang="en-US" altLang="zh-CN" sz="1200" dirty="0" err="1"/>
              <a:t>seq</a:t>
            </a:r>
            <a:r>
              <a:rPr lang="en-US" altLang="zh-CN" sz="1200" dirty="0"/>
              <a:t> quantification." Nature biotechnology 34.5 (2016): 525-527.</a:t>
            </a:r>
            <a:endParaRPr lang="en-US" sz="1200" dirty="0"/>
          </a:p>
        </p:txBody>
      </p:sp>
      <p:sp>
        <p:nvSpPr>
          <p:cNvPr id="10" name="日期占位符 9"/>
          <p:cNvSpPr>
            <a:spLocks noGrp="1"/>
          </p:cNvSpPr>
          <p:nvPr>
            <p:ph type="dt" sz="half" idx="10"/>
          </p:nvPr>
        </p:nvSpPr>
        <p:spPr/>
        <p:txBody>
          <a:bodyPr/>
          <a:lstStyle/>
          <a:p>
            <a:fld id="{25ABB956-9336-4348-A465-84586CA5745D}" type="datetime1">
              <a:rPr lang="zh-CN" altLang="en-US" smtClean="0"/>
              <a:t>2017/5/16</a:t>
            </a:fld>
            <a:endParaRPr lang="es-ES" altLang="zh-CN" dirty="0"/>
          </a:p>
        </p:txBody>
      </p:sp>
      <p:sp>
        <p:nvSpPr>
          <p:cNvPr id="11" name="灯片编号占位符 10"/>
          <p:cNvSpPr>
            <a:spLocks noGrp="1"/>
          </p:cNvSpPr>
          <p:nvPr>
            <p:ph type="sldNum" sz="quarter" idx="12"/>
          </p:nvPr>
        </p:nvSpPr>
        <p:spPr/>
        <p:txBody>
          <a:bodyPr/>
          <a:lstStyle/>
          <a:p>
            <a:fld id="{17B0D404-C6A6-414D-AF9A-1E460CDE8A09}" type="slidenum">
              <a:rPr lang="es-ES" altLang="zh-CN" smtClean="0"/>
              <a:pPr/>
              <a:t>6</a:t>
            </a:fld>
            <a:endParaRPr lang="es-ES" altLang="zh-CN"/>
          </a:p>
        </p:txBody>
      </p:sp>
      <p:sp>
        <p:nvSpPr>
          <p:cNvPr id="8" name="矩形 7"/>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668807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11560" y="1052736"/>
            <a:ext cx="7886700" cy="1325563"/>
          </a:xfrm>
        </p:spPr>
        <p:txBody>
          <a:bodyPr/>
          <a:lstStyle/>
          <a:p>
            <a:r>
              <a:rPr lang="en-US" altLang="zh-CN" dirty="0"/>
              <a:t>Apply RNA-</a:t>
            </a:r>
            <a:r>
              <a:rPr lang="en-US" altLang="zh-CN" dirty="0" err="1"/>
              <a:t>Seq</a:t>
            </a:r>
            <a:r>
              <a:rPr lang="en-US" altLang="zh-CN" dirty="0"/>
              <a:t> methodology to metagenomics </a:t>
            </a:r>
            <a:endParaRPr lang="zh-CN" altLang="en-US" dirty="0"/>
          </a:p>
        </p:txBody>
      </p:sp>
      <p:sp>
        <p:nvSpPr>
          <p:cNvPr id="5" name="TextBox 4"/>
          <p:cNvSpPr txBox="1"/>
          <p:nvPr/>
        </p:nvSpPr>
        <p:spPr>
          <a:xfrm>
            <a:off x="806628" y="3172100"/>
            <a:ext cx="7704857" cy="830997"/>
          </a:xfrm>
          <a:prstGeom prst="rect">
            <a:avLst/>
          </a:prstGeom>
          <a:noFill/>
        </p:spPr>
        <p:txBody>
          <a:bodyPr wrap="square" rtlCol="0">
            <a:spAutoFit/>
          </a:bodyPr>
          <a:lstStyle/>
          <a:p>
            <a:r>
              <a:rPr lang="en-US" altLang="zh-CN" sz="2400" dirty="0"/>
              <a:t>Origin:</a:t>
            </a:r>
            <a:r>
              <a:rPr lang="zh-CN" altLang="en-US" sz="2400" dirty="0"/>
              <a:t> </a:t>
            </a:r>
            <a:r>
              <a:rPr lang="en-US" altLang="zh-CN" sz="2400" dirty="0"/>
              <a:t>Statistical </a:t>
            </a:r>
            <a:r>
              <a:rPr lang="en-US" altLang="zh-CN" sz="2400" dirty="0" smtClean="0"/>
              <a:t>methods</a:t>
            </a:r>
            <a:r>
              <a:rPr lang="en-US" altLang="zh-CN" sz="2400" baseline="30000" dirty="0" smtClean="0"/>
              <a:t>[4] </a:t>
            </a:r>
            <a:r>
              <a:rPr lang="en-US" altLang="zh-CN" sz="2400" dirty="0" smtClean="0"/>
              <a:t> </a:t>
            </a:r>
            <a:r>
              <a:rPr lang="en-US" altLang="zh-CN" sz="2400" dirty="0"/>
              <a:t>for identifying diﬀerential abundances in microbial marker </a:t>
            </a:r>
            <a:r>
              <a:rPr lang="en-US" altLang="zh-CN" sz="2400" dirty="0" smtClean="0"/>
              <a:t>genes.</a:t>
            </a:r>
            <a:endParaRPr lang="zh-CN" altLang="en-US" sz="2400" dirty="0"/>
          </a:p>
        </p:txBody>
      </p:sp>
      <p:sp>
        <p:nvSpPr>
          <p:cNvPr id="6" name="Rectangle 5"/>
          <p:cNvSpPr/>
          <p:nvPr/>
        </p:nvSpPr>
        <p:spPr>
          <a:xfrm>
            <a:off x="700656" y="5805264"/>
            <a:ext cx="7814693" cy="430887"/>
          </a:xfrm>
          <a:prstGeom prst="rect">
            <a:avLst/>
          </a:prstGeom>
        </p:spPr>
        <p:txBody>
          <a:bodyPr wrap="square">
            <a:spAutoFit/>
          </a:bodyPr>
          <a:lstStyle/>
          <a:p>
            <a:r>
              <a:rPr lang="en-US" altLang="zh-CN" sz="1100" dirty="0" smtClean="0"/>
              <a:t>[4] </a:t>
            </a:r>
            <a:r>
              <a:rPr lang="zh-CN" altLang="en-US" sz="1100" dirty="0"/>
              <a:t>Paulson, J. N., Stine, O. C., Bravo, H. C., and Pop, M. (2013). Diﬀerential abundance analysis for microbial marker-gene surveys. Nature methods, 10(12):1200–1202.</a:t>
            </a:r>
          </a:p>
        </p:txBody>
      </p:sp>
      <p:sp>
        <p:nvSpPr>
          <p:cNvPr id="7" name="日期占位符 1"/>
          <p:cNvSpPr>
            <a:spLocks noGrp="1"/>
          </p:cNvSpPr>
          <p:nvPr>
            <p:ph type="dt" sz="half" idx="10"/>
          </p:nvPr>
        </p:nvSpPr>
        <p:spPr>
          <a:xfrm>
            <a:off x="611560" y="7043961"/>
            <a:ext cx="2057400" cy="365125"/>
          </a:xfrm>
        </p:spPr>
        <p:txBody>
          <a:bodyPr/>
          <a:lstStyle/>
          <a:p>
            <a:fld id="{9ABBBAA3-05B2-41FB-8B37-5191E53AE228}" type="datetime1">
              <a:rPr lang="zh-CN" altLang="en-US" smtClean="0"/>
              <a:t>2017/5/16</a:t>
            </a:fld>
            <a:endParaRPr lang="zh-CN" altLang="en-US"/>
          </a:p>
        </p:txBody>
      </p:sp>
      <p:sp>
        <p:nvSpPr>
          <p:cNvPr id="8" name="灯片编号占位符 2"/>
          <p:cNvSpPr>
            <a:spLocks noGrp="1"/>
          </p:cNvSpPr>
          <p:nvPr>
            <p:ph type="sldNum" sz="quarter" idx="12"/>
          </p:nvPr>
        </p:nvSpPr>
        <p:spPr>
          <a:xfrm>
            <a:off x="6440860" y="7043961"/>
            <a:ext cx="2057400" cy="365125"/>
          </a:xfrm>
        </p:spPr>
        <p:txBody>
          <a:bodyPr/>
          <a:lstStyle/>
          <a:p>
            <a:fld id="{247E9148-878F-40B7-BFA1-E02FA96A1581}" type="slidenum">
              <a:rPr lang="zh-CN" altLang="en-US" smtClean="0"/>
              <a:t>7</a:t>
            </a:fld>
            <a:endParaRPr lang="zh-CN" altLang="en-US"/>
          </a:p>
        </p:txBody>
      </p:sp>
      <p:sp>
        <p:nvSpPr>
          <p:cNvPr id="9" name="矩形 8"/>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22650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bwMode="auto">
          <a:xfrm>
            <a:off x="628650" y="764704"/>
            <a:ext cx="7886700"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r>
              <a:rPr lang="en-US" altLang="zh-CN" dirty="0"/>
              <a:t>Metagenomics vs RNA-</a:t>
            </a:r>
            <a:r>
              <a:rPr lang="en-US" altLang="zh-CN" dirty="0" err="1"/>
              <a:t>Seq</a:t>
            </a:r>
            <a:endParaRPr lang="zh-CN" altLang="en-US" dirty="0"/>
          </a:p>
        </p:txBody>
      </p:sp>
      <p:graphicFrame>
        <p:nvGraphicFramePr>
          <p:cNvPr id="5" name="内容占位符 3"/>
          <p:cNvGraphicFramePr>
            <a:graphicFrameLocks/>
          </p:cNvGraphicFramePr>
          <p:nvPr>
            <p:extLst>
              <p:ext uri="{D42A27DB-BD31-4B8C-83A1-F6EECF244321}">
                <p14:modId xmlns:p14="http://schemas.microsoft.com/office/powerpoint/2010/main" val="4048826130"/>
              </p:ext>
            </p:extLst>
          </p:nvPr>
        </p:nvGraphicFramePr>
        <p:xfrm>
          <a:off x="733574" y="2090267"/>
          <a:ext cx="7676852" cy="3129640"/>
        </p:xfrm>
        <a:graphic>
          <a:graphicData uri="http://schemas.openxmlformats.org/drawingml/2006/table">
            <a:tbl>
              <a:tblPr firstRow="1" bandRow="1">
                <a:tableStyleId>{21E4AEA4-8DFA-4A89-87EB-49C32662AFE0}</a:tableStyleId>
              </a:tblPr>
              <a:tblGrid>
                <a:gridCol w="1590003">
                  <a:extLst>
                    <a:ext uri="{9D8B030D-6E8A-4147-A177-3AD203B41FA5}">
                      <a16:colId xmlns="" xmlns:a16="http://schemas.microsoft.com/office/drawing/2014/main" val="20000"/>
                    </a:ext>
                  </a:extLst>
                </a:gridCol>
                <a:gridCol w="2899369">
                  <a:extLst>
                    <a:ext uri="{9D8B030D-6E8A-4147-A177-3AD203B41FA5}">
                      <a16:colId xmlns="" xmlns:a16="http://schemas.microsoft.com/office/drawing/2014/main" val="20001"/>
                    </a:ext>
                  </a:extLst>
                </a:gridCol>
                <a:gridCol w="3187480">
                  <a:extLst>
                    <a:ext uri="{9D8B030D-6E8A-4147-A177-3AD203B41FA5}">
                      <a16:colId xmlns="" xmlns:a16="http://schemas.microsoft.com/office/drawing/2014/main" val="20002"/>
                    </a:ext>
                  </a:extLst>
                </a:gridCol>
              </a:tblGrid>
              <a:tr h="698095">
                <a:tc>
                  <a:txBody>
                    <a:bodyPr/>
                    <a:lstStyle/>
                    <a:p>
                      <a:endParaRPr lang="zh-CN" altLang="en-US" sz="1800" dirty="0"/>
                    </a:p>
                  </a:txBody>
                  <a:tcPr marL="61480" marR="61480" marT="30740" marB="30740"/>
                </a:tc>
                <a:tc>
                  <a:txBody>
                    <a:bodyPr/>
                    <a:lstStyle/>
                    <a:p>
                      <a:r>
                        <a:rPr lang="en-US" altLang="zh-CN" sz="1800" dirty="0"/>
                        <a:t>Metagenomics</a:t>
                      </a:r>
                      <a:endParaRPr lang="zh-CN" altLang="en-US" sz="1800" dirty="0"/>
                    </a:p>
                  </a:txBody>
                  <a:tcPr marL="61480" marR="61480" marT="30740" marB="30740"/>
                </a:tc>
                <a:tc>
                  <a:txBody>
                    <a:bodyPr/>
                    <a:lstStyle/>
                    <a:p>
                      <a:r>
                        <a:rPr lang="en-US" altLang="zh-CN" sz="1800" dirty="0"/>
                        <a:t>RNA-</a:t>
                      </a:r>
                      <a:r>
                        <a:rPr lang="en-US" altLang="zh-CN" sz="1800" dirty="0" err="1"/>
                        <a:t>Seq</a:t>
                      </a:r>
                      <a:endParaRPr lang="zh-CN" altLang="en-US" sz="1800" dirty="0"/>
                    </a:p>
                  </a:txBody>
                  <a:tcPr marL="61480" marR="61480" marT="30740" marB="30740"/>
                </a:tc>
                <a:extLst>
                  <a:ext uri="{0D108BD9-81ED-4DB2-BD59-A6C34878D82A}">
                    <a16:rowId xmlns="" xmlns:a16="http://schemas.microsoft.com/office/drawing/2014/main" val="10000"/>
                  </a:ext>
                </a:extLst>
              </a:tr>
              <a:tr h="698095">
                <a:tc>
                  <a:txBody>
                    <a:bodyPr/>
                    <a:lstStyle/>
                    <a:p>
                      <a:r>
                        <a:rPr lang="en-US" altLang="zh-CN" sz="1800" dirty="0"/>
                        <a:t>Similarity</a:t>
                      </a:r>
                      <a:endParaRPr lang="zh-CN" altLang="en-US" sz="1800" dirty="0"/>
                    </a:p>
                  </a:txBody>
                  <a:tcPr marL="61480" marR="61480" marT="30740" marB="30740"/>
                </a:tc>
                <a:tc gridSpan="2">
                  <a:txBody>
                    <a:bodyPr/>
                    <a:lstStyle/>
                    <a:p>
                      <a:pPr algn="ctr"/>
                      <a:r>
                        <a:rPr lang="en-US" altLang="zh-CN" sz="1800" dirty="0"/>
                        <a:t>Assign</a:t>
                      </a:r>
                      <a:r>
                        <a:rPr lang="en-US" altLang="zh-CN" sz="1800" baseline="0" dirty="0"/>
                        <a:t> genomic reads into a specific group</a:t>
                      </a:r>
                      <a:endParaRPr lang="zh-CN" altLang="en-US" sz="1800" dirty="0"/>
                    </a:p>
                  </a:txBody>
                  <a:tcPr marL="61480" marR="61480" marT="30740" marB="30740"/>
                </a:tc>
                <a:tc hMerge="1">
                  <a:txBody>
                    <a:bodyPr/>
                    <a:lstStyle/>
                    <a:p>
                      <a:endParaRPr lang="zh-CN" altLang="en-US"/>
                    </a:p>
                  </a:txBody>
                  <a:tcPr/>
                </a:tc>
                <a:extLst>
                  <a:ext uri="{0D108BD9-81ED-4DB2-BD59-A6C34878D82A}">
                    <a16:rowId xmlns="" xmlns:a16="http://schemas.microsoft.com/office/drawing/2014/main" val="10001"/>
                  </a:ext>
                </a:extLst>
              </a:tr>
              <a:tr h="1733450">
                <a:tc>
                  <a:txBody>
                    <a:bodyPr/>
                    <a:lstStyle/>
                    <a:p>
                      <a:r>
                        <a:rPr lang="en-US" altLang="zh-CN" sz="1800" dirty="0"/>
                        <a:t>Difference</a:t>
                      </a:r>
                      <a:endParaRPr lang="zh-CN" altLang="en-US" sz="1800" dirty="0"/>
                    </a:p>
                  </a:txBody>
                  <a:tcPr marL="61480" marR="61480" marT="30740" marB="30740"/>
                </a:tc>
                <a:tc>
                  <a:txBody>
                    <a:bodyPr/>
                    <a:lstStyle/>
                    <a:p>
                      <a:pPr marL="342900" indent="-342900">
                        <a:buAutoNum type="arabicPeriod"/>
                      </a:pPr>
                      <a:r>
                        <a:rPr lang="en-US" altLang="zh-CN" sz="1800" dirty="0"/>
                        <a:t>Map</a:t>
                      </a:r>
                      <a:r>
                        <a:rPr lang="en-US" altLang="zh-CN" sz="1800" baseline="0" dirty="0"/>
                        <a:t> reads at a strain level</a:t>
                      </a:r>
                    </a:p>
                    <a:p>
                      <a:pPr marL="342900" indent="-342900">
                        <a:buAutoNum type="arabicPeriod"/>
                      </a:pPr>
                      <a:r>
                        <a:rPr lang="en-US" altLang="zh-CN" sz="1800" dirty="0"/>
                        <a:t>Genomic</a:t>
                      </a:r>
                      <a:r>
                        <a:rPr lang="en-US" altLang="zh-CN" sz="1800" baseline="0" dirty="0"/>
                        <a:t> sequences are larger</a:t>
                      </a:r>
                    </a:p>
                    <a:p>
                      <a:pPr marL="342900" indent="-342900">
                        <a:buAutoNum type="arabicPeriod"/>
                      </a:pPr>
                      <a:r>
                        <a:rPr lang="en-US" altLang="zh-CN" sz="1800" baseline="0" dirty="0"/>
                        <a:t>Reference database less complete</a:t>
                      </a:r>
                      <a:endParaRPr lang="zh-CN" altLang="en-US" sz="1800" dirty="0"/>
                    </a:p>
                  </a:txBody>
                  <a:tcPr marL="61480" marR="61480" marT="30740" marB="30740"/>
                </a:tc>
                <a:tc>
                  <a:txBody>
                    <a:bodyPr/>
                    <a:lstStyle/>
                    <a:p>
                      <a:pPr marL="342900" indent="-342900">
                        <a:buAutoNum type="arabicPeriod"/>
                      </a:pPr>
                      <a:r>
                        <a:rPr lang="en-US" altLang="zh-CN" sz="1800" baseline="0" dirty="0"/>
                        <a:t>Map </a:t>
                      </a:r>
                      <a:r>
                        <a:rPr lang="en-US" altLang="zh-CN" sz="1800" baseline="0" dirty="0" smtClean="0"/>
                        <a:t>reads </a:t>
                      </a:r>
                      <a:r>
                        <a:rPr lang="en-US" altLang="zh-CN" sz="1800" baseline="0" dirty="0"/>
                        <a:t>to a specific isoform </a:t>
                      </a:r>
                    </a:p>
                    <a:p>
                      <a:pPr marL="342900" indent="-342900">
                        <a:buAutoNum type="arabicPeriod"/>
                      </a:pPr>
                      <a:r>
                        <a:rPr lang="en-US" altLang="zh-CN" sz="1800" baseline="0" dirty="0"/>
                        <a:t>Transcripts are relatively small</a:t>
                      </a:r>
                    </a:p>
                    <a:p>
                      <a:pPr marL="342900" indent="-342900">
                        <a:buAutoNum type="arabicPeriod"/>
                      </a:pPr>
                      <a:r>
                        <a:rPr lang="en-US" altLang="zh-CN" sz="1800" baseline="0" dirty="0"/>
                        <a:t>Reference database well established</a:t>
                      </a:r>
                      <a:endParaRPr lang="zh-CN" altLang="en-US" sz="1800" dirty="0"/>
                    </a:p>
                  </a:txBody>
                  <a:tcPr marL="61480" marR="61480" marT="30740" marB="30740"/>
                </a:tc>
                <a:extLst>
                  <a:ext uri="{0D108BD9-81ED-4DB2-BD59-A6C34878D82A}">
                    <a16:rowId xmlns="" xmlns:a16="http://schemas.microsoft.com/office/drawing/2014/main" val="10002"/>
                  </a:ext>
                </a:extLst>
              </a:tr>
            </a:tbl>
          </a:graphicData>
        </a:graphic>
      </p:graphicFrame>
      <p:sp>
        <p:nvSpPr>
          <p:cNvPr id="8" name="日期占位符 7"/>
          <p:cNvSpPr>
            <a:spLocks noGrp="1"/>
          </p:cNvSpPr>
          <p:nvPr>
            <p:ph type="dt" sz="half" idx="10"/>
          </p:nvPr>
        </p:nvSpPr>
        <p:spPr/>
        <p:txBody>
          <a:bodyPr/>
          <a:lstStyle/>
          <a:p>
            <a:fld id="{B90C100B-D6D5-4514-9E52-FDC211680537}" type="datetime1">
              <a:rPr lang="zh-CN" altLang="en-US" smtClean="0"/>
              <a:t>2017/5/16</a:t>
            </a:fld>
            <a:endParaRPr lang="es-ES" altLang="zh-CN"/>
          </a:p>
        </p:txBody>
      </p:sp>
      <p:sp>
        <p:nvSpPr>
          <p:cNvPr id="9" name="灯片编号占位符 8"/>
          <p:cNvSpPr>
            <a:spLocks noGrp="1"/>
          </p:cNvSpPr>
          <p:nvPr>
            <p:ph type="sldNum" sz="quarter" idx="12"/>
          </p:nvPr>
        </p:nvSpPr>
        <p:spPr/>
        <p:txBody>
          <a:bodyPr/>
          <a:lstStyle/>
          <a:p>
            <a:fld id="{17B0D404-C6A6-414D-AF9A-1E460CDE8A09}" type="slidenum">
              <a:rPr lang="es-ES" altLang="zh-CN" smtClean="0"/>
              <a:pPr/>
              <a:t>8</a:t>
            </a:fld>
            <a:endParaRPr lang="es-ES" altLang="zh-CN"/>
          </a:p>
        </p:txBody>
      </p:sp>
      <p:sp>
        <p:nvSpPr>
          <p:cNvPr id="6" name="矩形 5"/>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07721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81942" y="689007"/>
            <a:ext cx="7886700" cy="1325563"/>
          </a:xfrm>
        </p:spPr>
        <p:txBody>
          <a:bodyPr/>
          <a:lstStyle/>
          <a:p>
            <a:r>
              <a:rPr lang="en-US" altLang="zh-CN" dirty="0" err="1"/>
              <a:t>Pseudoalignment</a:t>
            </a:r>
            <a:r>
              <a:rPr lang="en-US" altLang="zh-CN" dirty="0"/>
              <a:t> </a:t>
            </a:r>
            <a:endParaRPr lang="zh-CN" altLang="en-US" dirty="0"/>
          </a:p>
        </p:txBody>
      </p:sp>
      <p:sp>
        <p:nvSpPr>
          <p:cNvPr id="5" name="内容占位符 2"/>
          <p:cNvSpPr>
            <a:spLocks noGrp="1"/>
          </p:cNvSpPr>
          <p:nvPr>
            <p:ph idx="1"/>
          </p:nvPr>
        </p:nvSpPr>
        <p:spPr>
          <a:xfrm>
            <a:off x="753950" y="1196752"/>
            <a:ext cx="7742684" cy="1347605"/>
          </a:xfrm>
        </p:spPr>
        <p:txBody>
          <a:bodyPr>
            <a:normAutofit/>
          </a:bodyPr>
          <a:lstStyle/>
          <a:p>
            <a:endParaRPr lang="en-US" altLang="zh-CN" dirty="0"/>
          </a:p>
          <a:p>
            <a:r>
              <a:rPr lang="en-US" altLang="zh-CN" dirty="0"/>
              <a:t>Basic idea of </a:t>
            </a:r>
            <a:r>
              <a:rPr lang="en-US" dirty="0" err="1"/>
              <a:t>kallisto</a:t>
            </a:r>
            <a:r>
              <a:rPr lang="zh-CN" altLang="en-US" dirty="0"/>
              <a:t> </a:t>
            </a:r>
            <a:r>
              <a:rPr lang="en-US" altLang="zh-CN" dirty="0"/>
              <a:t>(</a:t>
            </a:r>
            <a:r>
              <a:rPr lang="en-US" altLang="zh-CN" dirty="0" err="1"/>
              <a:t>pseudoalignment</a:t>
            </a:r>
            <a:r>
              <a:rPr lang="en-US" altLang="zh-CN" dirty="0"/>
              <a:t>)</a:t>
            </a:r>
            <a:endParaRPr lang="zh-CN" altLang="en-US" dirty="0"/>
          </a:p>
        </p:txBody>
      </p:sp>
      <p:pic>
        <p:nvPicPr>
          <p:cNvPr id="6" name="Picture 3"/>
          <p:cNvPicPr>
            <a:picLocks noChangeAspect="1"/>
          </p:cNvPicPr>
          <p:nvPr/>
        </p:nvPicPr>
        <p:blipFill>
          <a:blip r:embed="rId3"/>
          <a:stretch>
            <a:fillRect/>
          </a:stretch>
        </p:blipFill>
        <p:spPr>
          <a:xfrm>
            <a:off x="2514115" y="2420888"/>
            <a:ext cx="3988346" cy="3907402"/>
          </a:xfrm>
          <a:prstGeom prst="rect">
            <a:avLst/>
          </a:prstGeom>
          <a:effectLst>
            <a:softEdge rad="228600"/>
          </a:effectLst>
        </p:spPr>
      </p:pic>
      <p:sp>
        <p:nvSpPr>
          <p:cNvPr id="7" name="日期占位符 6"/>
          <p:cNvSpPr>
            <a:spLocks noGrp="1"/>
          </p:cNvSpPr>
          <p:nvPr>
            <p:ph type="dt" sz="half" idx="10"/>
          </p:nvPr>
        </p:nvSpPr>
        <p:spPr/>
        <p:txBody>
          <a:bodyPr/>
          <a:lstStyle/>
          <a:p>
            <a:fld id="{47D14D56-3C9A-4FAF-BF2C-8F7D93B6474A}" type="datetime1">
              <a:rPr lang="zh-CN" altLang="en-US" smtClean="0"/>
              <a:t>2017/5/16</a:t>
            </a:fld>
            <a:endParaRPr lang="es-ES" altLang="zh-CN"/>
          </a:p>
        </p:txBody>
      </p:sp>
      <p:sp>
        <p:nvSpPr>
          <p:cNvPr id="8" name="灯片编号占位符 7"/>
          <p:cNvSpPr>
            <a:spLocks noGrp="1"/>
          </p:cNvSpPr>
          <p:nvPr>
            <p:ph type="sldNum" sz="quarter" idx="12"/>
          </p:nvPr>
        </p:nvSpPr>
        <p:spPr/>
        <p:txBody>
          <a:bodyPr/>
          <a:lstStyle/>
          <a:p>
            <a:fld id="{17B0D404-C6A6-414D-AF9A-1E460CDE8A09}" type="slidenum">
              <a:rPr lang="es-ES" altLang="zh-CN" smtClean="0"/>
              <a:pPr/>
              <a:t>9</a:t>
            </a:fld>
            <a:endParaRPr lang="es-ES" altLang="zh-CN"/>
          </a:p>
        </p:txBody>
      </p:sp>
      <p:sp>
        <p:nvSpPr>
          <p:cNvPr id="9" name="矩形 8"/>
          <p:cNvSpPr/>
          <p:nvPr/>
        </p:nvSpPr>
        <p:spPr>
          <a:xfrm>
            <a:off x="7956376" y="6597352"/>
            <a:ext cx="1176048" cy="260648"/>
          </a:xfrm>
          <a:prstGeom prst="rect">
            <a:avLst/>
          </a:prstGeom>
          <a:solidFill>
            <a:srgbClr val="152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51949460"/>
      </p:ext>
    </p:extLst>
  </p:cSld>
  <p:clrMapOvr>
    <a:masterClrMapping/>
  </p:clrMapOvr>
  <p:timing>
    <p:tnLst>
      <p:par>
        <p:cTn id="1" dur="indefinite" restart="never" nodeType="tmRoot"/>
      </p:par>
    </p:tnLst>
  </p:timing>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7414</TotalTime>
  <Words>2996</Words>
  <Application>Microsoft Office PowerPoint</Application>
  <PresentationFormat>全屏显示(4:3)</PresentationFormat>
  <Paragraphs>407</Paragraphs>
  <Slides>40</Slides>
  <Notes>31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40</vt:i4>
      </vt:variant>
    </vt:vector>
  </HeadingPairs>
  <TitlesOfParts>
    <vt:vector size="48" baseType="lpstr">
      <vt:lpstr>Linux Libertine</vt:lpstr>
      <vt:lpstr>宋体</vt:lpstr>
      <vt:lpstr>Arial</vt:lpstr>
      <vt:lpstr>Calibri</vt:lpstr>
      <vt:lpstr>Cambria Math</vt:lpstr>
      <vt:lpstr>Helvetica</vt:lpstr>
      <vt:lpstr>Times New Roman</vt:lpstr>
      <vt:lpstr>Diseño predeterminado</vt:lpstr>
      <vt:lpstr>Pseudoalignment  for Metagenomic Read Assignment</vt:lpstr>
      <vt:lpstr>Outline</vt:lpstr>
      <vt:lpstr>Outline</vt:lpstr>
      <vt:lpstr>Introduction of metagenomes</vt:lpstr>
      <vt:lpstr>Core problem in metagenomics</vt:lpstr>
      <vt:lpstr>Programs comparison</vt:lpstr>
      <vt:lpstr>Apply RNA-Seq methodology to metagenomics </vt:lpstr>
      <vt:lpstr>PowerPoint 演示文稿</vt:lpstr>
      <vt:lpstr>Pseudoalignment </vt:lpstr>
      <vt:lpstr>Outline</vt:lpstr>
      <vt:lpstr>Methods and Results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Outline</vt:lpstr>
      <vt:lpstr>PowerPoint 演示文稿</vt:lpstr>
      <vt:lpstr>PowerPoint 演示文稿</vt:lpstr>
      <vt:lpstr>PowerPoint 演示文稿</vt:lpstr>
      <vt:lpstr>PowerPoint 演示文稿</vt:lpstr>
      <vt:lpstr>Outline</vt:lpstr>
      <vt:lpstr>PowerPoint 演示文稿</vt:lpstr>
      <vt:lpstr>PowerPoint 演示文稿</vt:lpstr>
      <vt:lpstr>Outline</vt:lpstr>
      <vt:lpstr>Question lists</vt:lpstr>
      <vt:lpstr>Question lists</vt:lpstr>
      <vt:lpstr>Question lists</vt:lpstr>
      <vt:lpstr>PowerPoint 演示文稿</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Mariajose</dc:creator>
  <cp:lastModifiedBy>CONG PENG</cp:lastModifiedBy>
  <cp:revision>705</cp:revision>
  <dcterms:created xsi:type="dcterms:W3CDTF">2010-05-23T14:28:12Z</dcterms:created>
  <dcterms:modified xsi:type="dcterms:W3CDTF">2017-05-17T05:00:46Z</dcterms:modified>
</cp:coreProperties>
</file>